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73" r:id="rId3"/>
    <p:sldId id="335" r:id="rId4"/>
    <p:sldId id="274" r:id="rId5"/>
    <p:sldId id="337" r:id="rId6"/>
    <p:sldId id="334" r:id="rId7"/>
    <p:sldId id="279" r:id="rId8"/>
    <p:sldId id="344" r:id="rId9"/>
    <p:sldId id="267" r:id="rId10"/>
    <p:sldId id="338" r:id="rId11"/>
    <p:sldId id="339" r:id="rId12"/>
    <p:sldId id="340" r:id="rId13"/>
    <p:sldId id="341" r:id="rId14"/>
    <p:sldId id="342" r:id="rId15"/>
    <p:sldId id="346" r:id="rId16"/>
    <p:sldId id="289" r:id="rId17"/>
    <p:sldId id="291" r:id="rId18"/>
    <p:sldId id="292" r:id="rId19"/>
    <p:sldId id="332" r:id="rId20"/>
    <p:sldId id="298" r:id="rId21"/>
    <p:sldId id="310" r:id="rId22"/>
    <p:sldId id="333" r:id="rId23"/>
    <p:sldId id="296" r:id="rId24"/>
    <p:sldId id="330" r:id="rId25"/>
    <p:sldId id="297" r:id="rId26"/>
    <p:sldId id="343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9900"/>
    <a:srgbClr val="FF9900"/>
    <a:srgbClr val="33CC33"/>
    <a:srgbClr val="FFFF00"/>
    <a:srgbClr val="9900CC"/>
    <a:srgbClr val="0080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4" autoAdjust="0"/>
  </p:normalViewPr>
  <p:slideViewPr>
    <p:cSldViewPr>
      <p:cViewPr varScale="1">
        <p:scale>
          <a:sx n="90" d="100"/>
          <a:sy n="90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4235-F20C-429B-B191-9D5AFEFD5E05}" type="datetimeFigureOut">
              <a:rPr kumimoji="1" lang="ja-JP" altLang="en-US" smtClean="0"/>
              <a:t>2018/2/12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04664-7D81-434F-94BA-38B8372F9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08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左図：</a:t>
            </a:r>
            <a:r>
              <a:rPr kumimoji="1" lang="en-US" altLang="ja-JP" dirty="0" smtClean="0"/>
              <a:t>C:\work\0806-\theme\r-process\platex\theme_explain\APJLETTER_NO5nonfirst_s-process\1_Calculation\3_Calc_s-code_libra\JOBS\0_Plot_BaFe_vs_FeH\images_lates_20150308\images_BaFeg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右図：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E98B-A24C-4FC2-99E4-030DF98080B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85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4664-7D81-434F-94BA-38B8372F9DB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1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F345-2388-4EB7-AAAB-A691D32BA16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92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左図：</a:t>
            </a:r>
            <a:r>
              <a:rPr kumimoji="1" lang="en-US" altLang="ja-JP" dirty="0" smtClean="0"/>
              <a:t>C:\work\0806-\theme\r-process\platex\theme_explain\APJLETTER_NO5nonfirst_s-process\1_Calculation\3_Calc_s-code_libra\JOBS\0_Plot_BaFe_vs_FeH\images_lates_20150308\images_BaFeg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右図：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E98B-A24C-4FC2-99E4-030DF98080B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8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左図：</a:t>
            </a:r>
            <a:r>
              <a:rPr kumimoji="1" lang="en-US" altLang="ja-JP" dirty="0" smtClean="0"/>
              <a:t>C:\work\0806-\theme\r-process\platex\theme_explain\APJLETTER_NO5nonfirst_s-process\1_Calculation\3_Calc_s-code_libra\JOBS\0_Plot_BaFe_vs_FeH\images_lates_20150308\images_BaFeg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右図：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E98B-A24C-4FC2-99E4-030DF98080B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85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4664-7D81-434F-94BA-38B8372F9DB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81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binary scenario has been proposed for the origins of CEMP-s and CEMP-no stars.</a:t>
            </a:r>
          </a:p>
          <a:p>
            <a:r>
              <a:rPr kumimoji="1" lang="en-US" altLang="ja-JP" dirty="0" smtClean="0"/>
              <a:t>Carbon and s-process</a:t>
            </a:r>
            <a:r>
              <a:rPr kumimoji="1" lang="en-US" altLang="ja-JP" baseline="0" dirty="0" smtClean="0"/>
              <a:t> elements are synthesized in the He shell flash and dredge-up to the surface in AGB stars.</a:t>
            </a:r>
          </a:p>
          <a:p>
            <a:r>
              <a:rPr kumimoji="1" lang="en-US" altLang="ja-JP" baseline="0" dirty="0" smtClean="0"/>
              <a:t>The dredged up materials are accreted on to low-mass secondary star by wind mass loss in  binary system.</a:t>
            </a:r>
          </a:p>
          <a:p>
            <a:r>
              <a:rPr kumimoji="1" lang="en-US" altLang="ja-JP" baseline="0" dirty="0" smtClean="0"/>
              <a:t>If primary mass is 0.8-3.5Mo, the dredged up materials are enriched by s-process elements, so after the secondary accreting the material</a:t>
            </a:r>
          </a:p>
          <a:p>
            <a:r>
              <a:rPr kumimoji="1" lang="en-US" altLang="ja-JP" baseline="0" dirty="0" smtClean="0"/>
              <a:t>It turn to be CEMP-s stars, while if primary mass is &gt;3.5 Mo, the dredged up materials are not enriched by s-process elements,</a:t>
            </a:r>
          </a:p>
          <a:p>
            <a:r>
              <a:rPr kumimoji="1" lang="en-US" altLang="ja-JP" baseline="0" dirty="0" smtClean="0"/>
              <a:t>So after the accretion, the secondary turn to be CEMP-no stars.  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F345-2388-4EB7-AAAB-A691D32BA16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75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employ three</a:t>
            </a:r>
            <a:r>
              <a:rPr kumimoji="1" lang="en-US" altLang="ja-JP" baseline="0" dirty="0" smtClean="0"/>
              <a:t> neutron sources and mixing mechanisms in AGB stars.</a:t>
            </a:r>
          </a:p>
          <a:p>
            <a:r>
              <a:rPr kumimoji="1" lang="en-US" altLang="ja-JP" dirty="0" smtClean="0"/>
              <a:t>The first is </a:t>
            </a:r>
            <a:r>
              <a:rPr kumimoji="1" lang="en-US" altLang="ja-JP" dirty="0" err="1" smtClean="0"/>
              <a:t>HeFDDM</a:t>
            </a:r>
            <a:r>
              <a:rPr kumimoji="1" lang="en-US" altLang="ja-JP" dirty="0" smtClean="0"/>
              <a:t> model, in this case neutron reaction is 13C alpha n,</a:t>
            </a:r>
          </a:p>
          <a:p>
            <a:r>
              <a:rPr kumimoji="1" lang="en-US" altLang="ja-JP" dirty="0" smtClean="0"/>
              <a:t> and this mechanism</a:t>
            </a:r>
            <a:r>
              <a:rPr kumimoji="1" lang="en-US" altLang="ja-JP" baseline="0" dirty="0" smtClean="0"/>
              <a:t> works at low mass AGB stars and low metallicity,</a:t>
            </a:r>
          </a:p>
          <a:p>
            <a:r>
              <a:rPr kumimoji="1" lang="en-US" altLang="ja-JP" baseline="0" dirty="0" smtClean="0"/>
              <a:t>The second mechanism is 22Ne burning + TDU. These are He flash induced convections, and</a:t>
            </a:r>
          </a:p>
          <a:p>
            <a:r>
              <a:rPr kumimoji="1" lang="en-US" altLang="ja-JP" baseline="0" dirty="0" smtClean="0"/>
              <a:t>Nitrogen of Hydrogen burning ashes is involved in the convection and 22Ne is synthesize through </a:t>
            </a:r>
          </a:p>
          <a:p>
            <a:r>
              <a:rPr kumimoji="1" lang="en-US" altLang="ja-JP" baseline="0" dirty="0" smtClean="0"/>
              <a:t>This reaction. And neutron reaction is 22Ne alpha n</a:t>
            </a:r>
          </a:p>
          <a:p>
            <a:r>
              <a:rPr kumimoji="1" lang="en-US" altLang="ja-JP" baseline="0" dirty="0" smtClean="0"/>
              <a:t>The third is 13C pocket + TDU. Injection of hydrogen from surface in He zone, make 13C pocket in this thin layer,  and proton is captured by 12C and 13C is formed, and neutron reaction is this. 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11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F345-2388-4EB7-AAAB-A691D32BA16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92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F345-2388-4EB7-AAAB-A691D32BA16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03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F345-2388-4EB7-AAAB-A691D32BA16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92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latinLnBrk="0" hangingPunct="1"/>
            <a:fld id="{2CD1DBD8-A67D-41E5-86AA-61E77FDD4AFC}" type="datetimeFigureOut">
              <a:rPr kumimoji="1" lang="en-US" smtClean="0"/>
              <a:pPr eaLnBrk="1" latinLnBrk="0" hangingPunct="1"/>
              <a:t>2/12/2018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0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463879"/>
            <a:ext cx="7416824" cy="2923877"/>
          </a:xfr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rgbClr val="008000"/>
                </a:solidFill>
                <a:latin typeface="+mn-ea"/>
              </a:rPr>
              <a:t>The </a:t>
            </a:r>
            <a:r>
              <a:rPr lang="en-US" altLang="ja-JP" sz="3200" dirty="0">
                <a:solidFill>
                  <a:srgbClr val="008000"/>
                </a:solidFill>
                <a:latin typeface="+mn-ea"/>
              </a:rPr>
              <a:t>Origin of Carbon Enhanced Metal-Poor </a:t>
            </a:r>
            <a:r>
              <a:rPr lang="en-US" altLang="ja-JP" sz="3200" dirty="0" smtClean="0">
                <a:solidFill>
                  <a:srgbClr val="008000"/>
                </a:solidFill>
                <a:latin typeface="+mn-ea"/>
              </a:rPr>
              <a:t>(CEMP)</a:t>
            </a:r>
            <a:r>
              <a:rPr lang="ja-JP" altLang="en-US" sz="3200" dirty="0" smtClean="0">
                <a:solidFill>
                  <a:srgbClr val="008000"/>
                </a:solidFill>
                <a:latin typeface="+mn-ea"/>
              </a:rPr>
              <a:t> </a:t>
            </a:r>
            <a:r>
              <a:rPr lang="en-US" altLang="ja-JP" sz="3200" dirty="0" smtClean="0">
                <a:solidFill>
                  <a:srgbClr val="008000"/>
                </a:solidFill>
                <a:latin typeface="+mn-ea"/>
              </a:rPr>
              <a:t>Stars and </a:t>
            </a:r>
            <a:br>
              <a:rPr lang="en-US" altLang="ja-JP" sz="3200" dirty="0" smtClean="0">
                <a:solidFill>
                  <a:srgbClr val="008000"/>
                </a:solidFill>
                <a:latin typeface="+mn-ea"/>
              </a:rPr>
            </a:br>
            <a:r>
              <a:rPr lang="en-US" altLang="ja-JP" sz="3200" dirty="0" smtClean="0">
                <a:solidFill>
                  <a:srgbClr val="008000"/>
                </a:solidFill>
                <a:latin typeface="+mn-ea"/>
              </a:rPr>
              <a:t>Formation </a:t>
            </a:r>
            <a:r>
              <a:rPr lang="en-US" altLang="ja-JP" sz="3200" dirty="0">
                <a:solidFill>
                  <a:srgbClr val="008000"/>
                </a:solidFill>
                <a:latin typeface="+mn-ea"/>
              </a:rPr>
              <a:t>History of Stars and </a:t>
            </a:r>
            <a:r>
              <a:rPr lang="en-US" altLang="ja-JP" sz="3200" dirty="0" smtClean="0">
                <a:solidFill>
                  <a:srgbClr val="008000"/>
                </a:solidFill>
                <a:latin typeface="+mn-ea"/>
              </a:rPr>
              <a:t>Binaries</a:t>
            </a:r>
            <a:r>
              <a:rPr lang="ja-JP" altLang="en-US" sz="3200" dirty="0" smtClean="0">
                <a:solidFill>
                  <a:srgbClr val="008000"/>
                </a:solidFill>
                <a:latin typeface="+mn-ea"/>
              </a:rPr>
              <a:t> </a:t>
            </a:r>
            <a:r>
              <a:rPr lang="en-US" altLang="ja-JP" sz="3200" dirty="0" smtClean="0">
                <a:solidFill>
                  <a:srgbClr val="008000"/>
                </a:solidFill>
                <a:latin typeface="+mn-ea"/>
              </a:rPr>
              <a:t>in the Galactic Halo</a:t>
            </a:r>
            <a:br>
              <a:rPr lang="en-US" altLang="ja-JP" sz="3200" dirty="0" smtClean="0">
                <a:solidFill>
                  <a:srgbClr val="008000"/>
                </a:solidFill>
                <a:latin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「</a:t>
            </a:r>
            <a:r>
              <a:rPr lang="ja-JP" altLang="en-US" sz="2800" dirty="0">
                <a:latin typeface="+mn-ea"/>
                <a:ea typeface="+mn-ea"/>
              </a:rPr>
              <a:t>銀</a:t>
            </a:r>
            <a:r>
              <a:rPr lang="ja-JP" altLang="en-US" sz="2800" dirty="0" smtClean="0">
                <a:latin typeface="+mn-ea"/>
                <a:ea typeface="+mn-ea"/>
              </a:rPr>
              <a:t>河</a:t>
            </a:r>
            <a:r>
              <a:rPr lang="ja-JP" altLang="en-US" sz="2800" dirty="0">
                <a:latin typeface="+mn-ea"/>
                <a:ea typeface="+mn-ea"/>
              </a:rPr>
              <a:t>系ハローの炭素過剰超金属欠乏星の起源と星・連星系</a:t>
            </a:r>
            <a:r>
              <a:rPr lang="ja-JP" altLang="en-US" sz="2800" dirty="0" smtClean="0">
                <a:latin typeface="+mn-ea"/>
                <a:ea typeface="+mn-ea"/>
              </a:rPr>
              <a:t>形成史」</a:t>
            </a:r>
            <a:endParaRPr kumimoji="1" lang="ja-JP" altLang="en-US" sz="2800" dirty="0">
              <a:solidFill>
                <a:srgbClr val="008000"/>
              </a:solidFill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125272" cy="1872208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藤本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正行 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Fujimoto, M.Y.)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北海学園、北海道大学）</a:t>
            </a:r>
          </a:p>
          <a:p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山田 志真子 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(Yamada,  S.)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（北海道大学）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須田拓馬 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(Suda, T.)</a:t>
            </a:r>
            <a:r>
              <a:rPr kumimoji="1" lang="ja-JP" altLang="en-US" dirty="0" err="1" smtClean="0">
                <a:solidFill>
                  <a:schemeClr val="tx1"/>
                </a:solidFill>
                <a:latin typeface="+mn-ea"/>
              </a:rPr>
              <a:t>、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小宮悠 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(Komiya, U.)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（東京大学）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町田正博 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(Machida, M.N.)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（九州大学）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84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/>
          <p:cNvSpPr txBox="1">
            <a:spLocks/>
          </p:cNvSpPr>
          <p:nvPr/>
        </p:nvSpPr>
        <p:spPr>
          <a:xfrm>
            <a:off x="755576" y="1733395"/>
            <a:ext cx="8538776" cy="5124605"/>
          </a:xfrm>
          <a:prstGeom prst="rect">
            <a:avLst/>
          </a:prstGeom>
        </p:spPr>
        <p:txBody>
          <a:bodyPr vert="horz" lIns="64281" tIns="32140" rIns="64281" bIns="32140" rtlCol="0">
            <a:normAutofit fontScale="92500" lnSpcReduction="20000"/>
          </a:bodyPr>
          <a:lstStyle/>
          <a:p>
            <a:pPr marL="361583" indent="-361583" defTabSz="642816">
              <a:spcBef>
                <a:spcPct val="20000"/>
              </a:spcBef>
              <a:defRPr/>
            </a:pPr>
            <a:r>
              <a:rPr lang="en-US" altLang="ja-JP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n-US" altLang="ja-JP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capture process (</a:t>
            </a:r>
            <a:r>
              <a:rPr lang="en-US" altLang="ja-JP" sz="2800" b="1" i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  <a:r>
              <a:rPr lang="en-US" altLang="ja-JP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defTabSz="642816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site(s):  neutron star merger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642816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origin:  interstellar gas with the chemical evolution</a:t>
            </a:r>
            <a:endParaRPr lang="en-US" altLang="ja-JP" sz="24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583" indent="-361583" defTabSz="642816">
              <a:spcBef>
                <a:spcPct val="20000"/>
              </a:spcBef>
              <a:defRPr/>
            </a:pPr>
            <a:endParaRPr lang="en-US" altLang="ja-JP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583" indent="-361583" defTabSz="642816">
              <a:spcBef>
                <a:spcPct val="20000"/>
              </a:spcBef>
              <a:defRPr/>
            </a:pPr>
            <a:r>
              <a:rPr lang="en-US" altLang="ja-JP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r>
              <a:rPr lang="en-US" altLang="ja-JP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 capture process (</a:t>
            </a:r>
            <a:r>
              <a:rPr lang="en-US" altLang="ja-JP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  <a:r>
              <a:rPr lang="en-US" altLang="ja-JP" sz="2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18783" lvl="1" indent="-361583" defTabSz="64281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of metallicity for [Fe/H] 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≲ -2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642816">
              <a:spcBef>
                <a:spcPct val="20000"/>
              </a:spcBef>
              <a:defRPr/>
            </a:pP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deal with all the CEMP stars together</a:t>
            </a: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18783" lvl="1" indent="-361583" defTabSz="642816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Site: AGB stars  + mass transfer</a:t>
            </a:r>
          </a:p>
          <a:p>
            <a:pPr marL="818783" lvl="1" indent="-361583" defTabSz="642816">
              <a:spcBef>
                <a:spcPct val="20000"/>
              </a:spcBef>
              <a:defRPr/>
            </a:pPr>
            <a:r>
              <a:rPr lang="en-US" altLang="ja-JP" sz="24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Convective </a:t>
            </a:r>
            <a:r>
              <a:rPr lang="en-US" altLang="ja-JP" sz="2400" b="1" u="sng" baseline="30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ja-JP" sz="24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C-burning</a:t>
            </a:r>
            <a:r>
              <a:rPr lang="en-US" altLang="ja-JP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kern="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ja-JP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C(α,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b="1" kern="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ja-JP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>
              <a:solidFill>
                <a:srgbClr val="FF0066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  <a:p>
            <a:pPr lvl="2" defTabSz="642816">
              <a:spcBef>
                <a:spcPct val="20000"/>
              </a:spcBef>
              <a:defRPr/>
            </a:pPr>
            <a:r>
              <a:rPr lang="en-US" altLang="ja-JP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-mass</a:t>
            </a:r>
            <a:r>
              <a:rPr lang="ja-JP" alt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AGB stars</a:t>
            </a:r>
            <a:r>
              <a:rPr lang="en-US" altLang="ja-JP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≲</a:t>
            </a:r>
            <a:r>
              <a:rPr lang="en-US" altLang="ja-JP" sz="2400" b="1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3.5</a:t>
            </a:r>
            <a:r>
              <a:rPr lang="en-US" altLang="ja-JP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⊙</a:t>
            </a:r>
            <a:r>
              <a:rPr lang="en-US" altLang="ja-JP" sz="2400" b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2" defTabSz="642816">
              <a:spcBef>
                <a:spcPct val="20000"/>
              </a:spcBef>
              <a:defRPr/>
            </a:pPr>
            <a:r>
              <a:rPr lang="en-US" altLang="ja-JP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 [Ba/Fe/C] </a:t>
            </a:r>
            <a:r>
              <a:rPr lang="en-US" altLang="ja-JP" sz="2400" b="1" kern="0" dirty="0" smtClean="0">
                <a:solidFill>
                  <a:srgbClr val="0000FF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≃ 0.8~3.1</a:t>
            </a:r>
            <a:endParaRPr lang="en-US" altLang="ja-JP" sz="2400" b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8783" lvl="1" indent="-361583" defTabSz="642816">
              <a:spcBef>
                <a:spcPct val="20000"/>
              </a:spcBef>
              <a:defRPr/>
            </a:pPr>
            <a:r>
              <a:rPr lang="en-US" altLang="ja-JP" sz="2400" b="1" u="sng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b="1" u="sng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2400" b="1" u="sng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Convective </a:t>
            </a:r>
            <a:r>
              <a:rPr lang="en-US" altLang="ja-JP" sz="2400" b="1" u="sng" kern="0" baseline="30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ja-JP" sz="2400" b="1" u="sng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ja-JP" altLang="en-US" sz="2400" b="1" u="sng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u="sng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lang="en-US" altLang="ja-JP" sz="24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24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400" b="1" kern="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ja-JP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Ne(α,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b="1" kern="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ja-JP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endParaRPr lang="en-US" altLang="ja-JP" sz="24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275983" lvl="2" indent="-361583" defTabSz="642816">
              <a:spcBef>
                <a:spcPct val="20000"/>
              </a:spcBef>
              <a:defRPr/>
            </a:pPr>
            <a:r>
              <a:rPr lang="en-US" altLang="ja-JP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 AGB </a:t>
            </a:r>
            <a:r>
              <a:rPr lang="en-US" altLang="ja-JP" sz="2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 </a:t>
            </a:r>
            <a:r>
              <a:rPr lang="en-US" altLang="ja-JP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 </a:t>
            </a:r>
            <a:r>
              <a:rPr lang="en-US" altLang="ja-JP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≳ </a:t>
            </a:r>
            <a:r>
              <a:rPr lang="en-US" altLang="ja-JP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3.5</a:t>
            </a:r>
            <a:r>
              <a:rPr lang="en-US" altLang="ja-JP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b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⊙</a:t>
            </a:r>
            <a:r>
              <a:rPr lang="en-US" altLang="ja-JP" sz="2400" b="1" kern="0" baseline="-25000" dirty="0">
                <a:solidFill>
                  <a:srgbClr val="C00000"/>
                </a:solidFill>
                <a:latin typeface="Hoefler Text"/>
                <a:ea typeface="メイリオ" panose="020B0604030504040204" pitchFamily="50" charset="-128"/>
              </a:rPr>
              <a:t> </a:t>
            </a:r>
            <a:r>
              <a:rPr lang="en-US" altLang="ja-JP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400" b="1" kern="0" dirty="0" smtClean="0">
                <a:solidFill>
                  <a:srgbClr val="0000FF"/>
                </a:solidFill>
                <a:latin typeface="Hoefler Text"/>
                <a:ea typeface="メイリオ" panose="020B0604030504040204" pitchFamily="50" charset="-128"/>
              </a:rPr>
              <a:t>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:</a:t>
            </a:r>
          </a:p>
          <a:p>
            <a:pPr marL="1275983" lvl="2" indent="-361583" defTabSz="642816">
              <a:spcBef>
                <a:spcPct val="20000"/>
              </a:spcBef>
              <a:defRPr/>
            </a:pPr>
            <a:r>
              <a:rPr lang="en-US" altLang="ja-JP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low efficiency [Ba/Fe/C] &lt; 0.8</a:t>
            </a:r>
            <a:endParaRPr lang="en-US" altLang="ja-JP" sz="2400" b="1" kern="0" dirty="0">
              <a:solidFill>
                <a:srgbClr val="0000FF"/>
              </a:solidFill>
              <a:latin typeface="Hoefler Text"/>
            </a:endParaRPr>
          </a:p>
          <a:p>
            <a:pPr lvl="1" defTabSz="642816">
              <a:lnSpc>
                <a:spcPts val="1687"/>
              </a:lnSpc>
              <a:defRPr/>
            </a:pPr>
            <a:endParaRPr lang="en-US" altLang="ja-JP" sz="2000" b="1" kern="0" dirty="0">
              <a:solidFill>
                <a:srgbClr val="0000FF"/>
              </a:solidFill>
            </a:endParaRPr>
          </a:p>
          <a:p>
            <a:pPr defTabSz="642816">
              <a:lnSpc>
                <a:spcPts val="1687"/>
              </a:lnSpc>
              <a:defRPr/>
            </a:pPr>
            <a:endParaRPr lang="en-US" altLang="ja-JP" sz="2200" b="1" u="sng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5681389" y="1185602"/>
            <a:ext cx="402779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4" name="横巻き 63"/>
          <p:cNvSpPr/>
          <p:nvPr/>
        </p:nvSpPr>
        <p:spPr>
          <a:xfrm>
            <a:off x="401291" y="116632"/>
            <a:ext cx="8001662" cy="169579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</a:t>
            </a:r>
            <a:r>
              <a:rPr lang="en-US" altLang="ja-JP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4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  <a:endParaRPr lang="en-US" altLang="ja-JP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5714" y="7029400"/>
            <a:ext cx="4176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ja-JP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Low-metallicity </a:t>
            </a:r>
            <a:r>
              <a:rPr lang="en-US" altLang="ja-JP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[Fe/H]</a:t>
            </a:r>
            <a:r>
              <a:rPr lang="en-US" altLang="ja-JP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≲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-2.5)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9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88253"/>
            <a:ext cx="6194585" cy="43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9835902" y="6086572"/>
            <a:ext cx="3779912" cy="2464799"/>
            <a:chOff x="5364088" y="4393202"/>
            <a:chExt cx="3779912" cy="2464799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5364088" y="4437112"/>
              <a:ext cx="3779912" cy="2420889"/>
              <a:chOff x="5338705" y="4653136"/>
              <a:chExt cx="3805296" cy="220486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8705" y="4653136"/>
                <a:ext cx="3805296" cy="220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フローチャート: 処理 21"/>
              <p:cNvSpPr/>
              <p:nvPr/>
            </p:nvSpPr>
            <p:spPr>
              <a:xfrm>
                <a:off x="6732240" y="4653136"/>
                <a:ext cx="720080" cy="45719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5803454" y="4393202"/>
              <a:ext cx="3050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Newly identified CEMP stars</a:t>
              </a:r>
              <a:endParaRPr lang="ja-JP" altLang="en-US" b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792072" cy="836712"/>
          </a:xfrm>
        </p:spPr>
        <p:txBody>
          <a:bodyPr>
            <a:no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-process</a:t>
            </a:r>
            <a:r>
              <a:rPr kumimoji="1" lang="ja-JP" altLang="en-US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vs.</a:t>
            </a:r>
            <a:r>
              <a:rPr kumimoji="1" lang="ja-JP" altLang="en-US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i="1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r</a:t>
            </a:r>
            <a:r>
              <a:rPr kumimoji="1" lang="en-US" altLang="ja-JP" dirty="0" smtClean="0"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-process </a:t>
            </a:r>
            <a:endParaRPr kumimoji="1" lang="ja-JP" altLang="en-US" dirty="0">
              <a:latin typeface="Times New Roman" panose="020206030504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48117" y="2577603"/>
            <a:ext cx="3476749" cy="820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殆ど</a:t>
            </a:r>
            <a:r>
              <a:rPr lang="ja-JP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CEMP-no </a:t>
            </a:r>
            <a:r>
              <a:rPr lang="ja-JP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は</a:t>
            </a:r>
            <a:r>
              <a:rPr lang="en-US" altLang="ja-JP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ja-JP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の測定値も持たない</a:t>
            </a: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円/楕円 23"/>
          <p:cNvSpPr/>
          <p:nvPr/>
        </p:nvSpPr>
        <p:spPr>
          <a:xfrm rot="19349953">
            <a:off x="1900037" y="4762558"/>
            <a:ext cx="1775574" cy="67133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線吹き出し 2 (枠付き) 24"/>
              <p:cNvSpPr/>
              <p:nvPr/>
            </p:nvSpPr>
            <p:spPr>
              <a:xfrm>
                <a:off x="936426" y="1796267"/>
                <a:ext cx="3146517" cy="591986"/>
              </a:xfrm>
              <a:prstGeom prst="borderCallout2">
                <a:avLst>
                  <a:gd name="adj1" fmla="val 99376"/>
                  <a:gd name="adj2" fmla="val 52136"/>
                  <a:gd name="adj3" fmla="val 99376"/>
                  <a:gd name="adj4" fmla="val 57757"/>
                  <a:gd name="adj5" fmla="val 225116"/>
                  <a:gd name="adj6" fmla="val 110416"/>
                </a:avLst>
              </a:prstGeom>
              <a:solidFill>
                <a:srgbClr val="FFFF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[Eu/Ba]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=0.61 ±0.17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-process: EMP stars</a:t>
                </a:r>
                <a:endParaRPr kumimoji="1" lang="ja-JP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線吹き出し 2 (枠付き)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26" y="1796267"/>
                <a:ext cx="3146517" cy="591986"/>
              </a:xfrm>
              <a:prstGeom prst="borderCallout2">
                <a:avLst>
                  <a:gd name="adj1" fmla="val 99376"/>
                  <a:gd name="adj2" fmla="val 52136"/>
                  <a:gd name="adj3" fmla="val 99376"/>
                  <a:gd name="adj4" fmla="val 57757"/>
                  <a:gd name="adj5" fmla="val 225116"/>
                  <a:gd name="adj6" fmla="val 110416"/>
                </a:avLst>
              </a:prstGeom>
              <a:blipFill rotWithShape="1">
                <a:blip r:embed="rId4"/>
                <a:stretch>
                  <a:fillRect t="-6364"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228184" y="1938520"/>
            <a:ext cx="2771599" cy="1442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ja-JP" altLang="en-US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Lo-CEMP-no</a:t>
            </a:r>
            <a:r>
              <a:rPr lang="ja-JP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ja-JP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ja-JP" altLang="en-US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ja-JP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measure</a:t>
            </a:r>
          </a:p>
        </p:txBody>
      </p:sp>
      <p:sp>
        <p:nvSpPr>
          <p:cNvPr id="28" name="横巻き 27"/>
          <p:cNvSpPr/>
          <p:nvPr/>
        </p:nvSpPr>
        <p:spPr>
          <a:xfrm>
            <a:off x="456424" y="-27384"/>
            <a:ext cx="8001662" cy="169579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b="1" i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-process</a:t>
            </a:r>
            <a:r>
              <a:rPr lang="ja-JP" altLang="en-US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vs.</a:t>
            </a:r>
            <a:r>
              <a:rPr lang="ja-JP" altLang="en-US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4800" b="1" i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-process</a:t>
            </a:r>
            <a:endParaRPr lang="ja-JP" altLang="en-US" sz="48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6322716" y="3362835"/>
            <a:ext cx="2749537" cy="104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with remote upper limit</a:t>
            </a:r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5872066" y="4293283"/>
            <a:ext cx="3380453" cy="1233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stars</a:t>
            </a:r>
            <a:r>
              <a:rPr lang="en-US" altLang="ja-JP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</a:p>
          <a:p>
            <a:r>
              <a:rPr lang="en-US" altLang="ja-JP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[Eu/Ba]</a:t>
            </a:r>
            <a:r>
              <a:rPr lang="ja-JP" alt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ja-JP" alt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ja-JP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</a:t>
            </a:r>
            <a:r>
              <a:rPr lang="ja-JP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r>
              <a:rPr lang="en-US" altLang="ja-JP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s-process yields</a:t>
            </a:r>
          </a:p>
          <a:p>
            <a:r>
              <a:rPr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ja-JP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ja-JP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CEMP-s</a:t>
            </a:r>
            <a:endParaRPr lang="ja-JP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横巻き 28"/>
          <p:cNvSpPr/>
          <p:nvPr/>
        </p:nvSpPr>
        <p:spPr>
          <a:xfrm>
            <a:off x="401291" y="-16479"/>
            <a:ext cx="8001662" cy="183388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vs. </a:t>
            </a:r>
            <a:r>
              <a:rPr lang="en-US" altLang="ja-JP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87144" y="1817401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8000"/>
                </a:solidFill>
              </a:rPr>
              <a:t>[Eu/Ba]=0</a:t>
            </a:r>
            <a:endParaRPr kumimoji="1" lang="ja-JP" altLang="en-US" sz="2400" b="1" dirty="0">
              <a:solidFill>
                <a:srgbClr val="008000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1191407" y="2388253"/>
            <a:ext cx="4715705" cy="3755434"/>
          </a:xfrm>
          <a:prstGeom prst="line">
            <a:avLst/>
          </a:prstGeom>
          <a:ln w="38100" cmpd="sng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5" idx="2"/>
          </p:cNvCxnSpPr>
          <p:nvPr/>
        </p:nvCxnSpPr>
        <p:spPr>
          <a:xfrm>
            <a:off x="5147128" y="2279066"/>
            <a:ext cx="0" cy="761905"/>
          </a:xfrm>
          <a:prstGeom prst="straightConnector1">
            <a:avLst/>
          </a:prstGeom>
          <a:ln w="254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5" y="2602617"/>
            <a:ext cx="579280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1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2</a:t>
            </a:r>
            <a:r>
              <a:rPr kumimoji="1" lang="en-US" altLang="ja-JP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.</a:t>
            </a:r>
            <a:r>
              <a:rPr kumimoji="1" lang="ja-JP" altLang="en-US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Origin of CEMP-no Stars</a:t>
            </a:r>
            <a:br>
              <a:rPr kumimoji="1" lang="en-US" altLang="ja-JP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右矢印 1">
            <a:hlinkClick r:id="rId2" action="ppaction://hlinksldjump"/>
          </p:cNvPr>
          <p:cNvSpPr/>
          <p:nvPr/>
        </p:nvSpPr>
        <p:spPr>
          <a:xfrm>
            <a:off x="7884368" y="6018294"/>
            <a:ext cx="4892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巻き 3"/>
          <p:cNvSpPr/>
          <p:nvPr/>
        </p:nvSpPr>
        <p:spPr>
          <a:xfrm>
            <a:off x="410970" y="262034"/>
            <a:ext cx="8064896" cy="1584176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400" dirty="0" smtClean="0">
                <a:latin typeface="源ノ明朝 Medium" pitchFamily="18" charset="-128"/>
                <a:ea typeface="源ノ明朝 Medium" pitchFamily="18" charset="-128"/>
                <a:cs typeface="Times New Roman" panose="02020603050405020304" pitchFamily="18" charset="0"/>
              </a:rPr>
              <a:t>Observed characteristics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39551" y="2924945"/>
                <a:ext cx="4647967" cy="38884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r>
                  <a:rPr kumimoji="1" lang="en-US" altLang="ja-JP" sz="4200" dirty="0" smtClean="0"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Characteristics of CEMP stars</a:t>
                </a:r>
                <a:endParaRPr kumimoji="1" lang="en-US" altLang="ja-JP" sz="4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A large range of s-process</a:t>
                </a:r>
                <a:r>
                  <a:rPr lang="ja-JP" altLang="en-US" sz="3200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efficiencies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also in the carbon abundances</a:t>
                </a:r>
              </a:p>
              <a:p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           </a:t>
                </a:r>
                <a:r>
                  <a:rPr lang="ja-JP" altLang="en-US" sz="51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⇒ </a:t>
                </a:r>
                <a:r>
                  <a:rPr lang="en-US" altLang="ja-JP" sz="51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bimodal</a:t>
                </a:r>
                <a:r>
                  <a:rPr lang="ja-JP" altLang="en-US" sz="51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51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distribution</a:t>
                </a:r>
                <a:r>
                  <a:rPr lang="ja-JP" altLang="en-US" sz="51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    </a:t>
                </a:r>
                <a:endParaRPr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endParaRPr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pPr indent="-180000"/>
                <a:r>
                  <a:rPr lang="en-US" altLang="ja-JP" sz="3200" b="1" dirty="0" smtClean="0">
                    <a:solidFill>
                      <a:srgbClr val="0066FF"/>
                    </a:solidFill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CEMP-s: 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large [Ba/Fe/C]</a:t>
                </a:r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ja-JP" altLang="en-US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0.8</m:t>
                    </m:r>
                    <m:r>
                      <a:rPr lang="ja-JP" altLang="en-US" sz="3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⇒ </a:t>
                </a:r>
                <a:r>
                  <a:rPr lang="en-US" altLang="ja-JP" sz="32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low-mass AGB stars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, large  [C/H]</a:t>
                </a:r>
                <a:r>
                  <a:rPr lang="ja-JP" altLang="en-US" sz="3200" dirty="0">
                    <a:latin typeface="Cambria Math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≳</a:t>
                </a:r>
                <a:r>
                  <a:rPr lang="ja-JP" altLang="en-US" sz="32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1.5</a:t>
                </a:r>
              </a:p>
              <a:p>
                <a:endParaRPr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3200" b="1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CEMP-no:</a:t>
                </a:r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endParaRPr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kumimoji="1"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3200" b="1" dirty="0" smtClean="0">
                    <a:solidFill>
                      <a:srgbClr val="FF9900"/>
                    </a:solidFill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Hi-CEMP-no</a:t>
                </a:r>
                <a:r>
                  <a:rPr kumimoji="1" lang="ja-JP" altLang="en-US" sz="3200" b="1" dirty="0" smtClean="0">
                    <a:solidFill>
                      <a:srgbClr val="FFC000"/>
                    </a:solidFill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：</a:t>
                </a:r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low </a:t>
                </a:r>
                <a:r>
                  <a:rPr lang="en-US" altLang="ja-JP" sz="3200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[Ba/Fe/C]</a:t>
                </a:r>
                <a:r>
                  <a:rPr lang="ja-JP" altLang="en-US" sz="3200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0.8</m:t>
                    </m:r>
                    <m:r>
                      <a:rPr lang="ja-JP" alt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⇒ </a:t>
                </a:r>
                <a:r>
                  <a:rPr lang="en-US" altLang="ja-JP" sz="32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massive </a:t>
                </a:r>
                <a:r>
                  <a:rPr lang="en-US" altLang="ja-JP" sz="3200" dirty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AGB stars</a:t>
                </a:r>
                <a:r>
                  <a:rPr lang="en-US" altLang="ja-JP" sz="3200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3200" dirty="0" smtClean="0"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large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C/H]</a:t>
                </a:r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]</a:t>
                </a:r>
                <a:r>
                  <a:rPr lang="ja-JP" altLang="en-US" sz="3200" dirty="0">
                    <a:latin typeface="Cambria Math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 smtClean="0">
                    <a:latin typeface="Cambria Math"/>
                    <a:ea typeface="源ノ明朝 Medium" pitchFamily="18" charset="-128"/>
                    <a:cs typeface="Times New Roman" panose="02020603050405020304" pitchFamily="18" charset="0"/>
                  </a:rPr>
                  <a:t>&gt;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-1.5</a:t>
                </a:r>
                <a:endParaRPr kumimoji="1"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kumimoji="1"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endParaRPr kumimoji="1"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3200" b="1" dirty="0" smtClean="0">
                    <a:solidFill>
                      <a:srgbClr val="FF0000"/>
                    </a:solidFill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Lo-CEMP-no:</a:t>
                </a:r>
                <a:r>
                  <a:rPr lang="ja-JP" altLang="en-US" sz="3200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endParaRPr lang="en-US" altLang="ja-JP" sz="3200" dirty="0" smtClean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      </a:t>
                </a:r>
                <a:r>
                  <a:rPr lang="en-US" altLang="ja-JP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large efficiencies and low C-abundances</a:t>
                </a:r>
              </a:p>
              <a:p>
                <a:pPr lvl="1"/>
                <a:r>
                  <a:rPr lang="ja-JP" altLang="en-US" sz="16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5100" dirty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⇒ </a:t>
                </a:r>
                <a:r>
                  <a:rPr lang="en-US" altLang="ja-JP" sz="5100" dirty="0" smtClean="0">
                    <a:solidFill>
                      <a:srgbClr val="9900CC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mixing between the accreted and pristine matter</a:t>
                </a:r>
              </a:p>
              <a:p>
                <a:r>
                  <a:rPr lang="ja-JP" altLang="en-US" sz="3200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      </a:t>
                </a:r>
                <a:endParaRPr lang="en-US" altLang="ja-JP" sz="3200" dirty="0">
                  <a:latin typeface="源ノ明朝 Medium" pitchFamily="18" charset="-128"/>
                  <a:ea typeface="源ノ明朝 Medium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2924945"/>
                <a:ext cx="4647967" cy="3888432"/>
              </a:xfrm>
              <a:prstGeom prst="rect">
                <a:avLst/>
              </a:prstGeom>
              <a:blipFill rotWithShape="1">
                <a:blip r:embed="rId2"/>
                <a:stretch>
                  <a:fillRect l="-1444" t="-2351" r="-13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5271220" y="1974218"/>
            <a:ext cx="3881526" cy="6418467"/>
            <a:chOff x="4577656" y="1812776"/>
            <a:chExt cx="4258326" cy="738620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123" y="1812776"/>
              <a:ext cx="4208859" cy="7386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6" t="92385" r="1096" b="-14"/>
            <a:stretch/>
          </p:blipFill>
          <p:spPr bwMode="auto">
            <a:xfrm>
              <a:off x="4577656" y="6474582"/>
              <a:ext cx="4208858" cy="62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5402691" y="6569503"/>
            <a:ext cx="36185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                                                               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66332" y="6263598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62381" y="1857182"/>
                <a:ext cx="4608512" cy="923330"/>
              </a:xfrm>
              <a:prstGeom prst="rect">
                <a:avLst/>
              </a:prstGeom>
              <a:noFill/>
              <a:ln w="25400">
                <a:solidFill>
                  <a:srgbClr val="CC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efficiency of s-process</a:t>
                </a:r>
                <a:r>
                  <a:rPr lang="ja-JP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nucleosynthesis</a:t>
                </a:r>
                <a:r>
                  <a:rPr lang="ja-JP" altLang="en-US" dirty="0" smtClean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dirty="0"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⇔ </a:t>
                </a:r>
                <a:r>
                  <a:rPr lang="en-US" altLang="ja-JP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[Ba/Fe/C</a:t>
                </a:r>
                <a:r>
                  <a:rPr lang="en-US" altLang="ja-JP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7030A0"/>
                        </a:solidFill>
                        <a:latin typeface="Cambria Math"/>
                        <a:ea typeface="源ノ明朝 Medium" pitchFamily="18" charset="-128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ja-JP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[Ba/Fe]-[C/H</a:t>
                </a:r>
                <a:r>
                  <a:rPr lang="en-US" altLang="ja-JP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]</a:t>
                </a:r>
                <a:r>
                  <a:rPr lang="ja-JP" alt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is independent of the metallicity </a:t>
                </a:r>
                <a:r>
                  <a:rPr lang="en-US" altLang="ja-JP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([</a:t>
                </a:r>
                <a:r>
                  <a:rPr lang="en-US" altLang="ja-JP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Fe/H]</a:t>
                </a:r>
                <a:r>
                  <a:rPr lang="ja-JP" alt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 ≲</a:t>
                </a:r>
                <a:r>
                  <a:rPr lang="en-US" altLang="ja-JP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-2.5</a:t>
                </a:r>
                <a:r>
                  <a:rPr lang="en-US" altLang="ja-JP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)</a:t>
                </a:r>
                <a:endParaRPr lang="en-US" altLang="ja-JP" dirty="0">
                  <a:latin typeface="Times New Roman" panose="02020603050405020304" pitchFamily="18" charset="0"/>
                  <a:ea typeface="源ノ明朝 Medium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1" y="1857182"/>
                <a:ext cx="460851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789" t="-1935" b="-8387"/>
                </a:stretch>
              </a:blipFill>
              <a:ln w="25400"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92650" r="84924" b="3051"/>
          <a:stretch/>
        </p:blipFill>
        <p:spPr bwMode="auto">
          <a:xfrm>
            <a:off x="5689091" y="5926113"/>
            <a:ext cx="217809" cy="3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56176" y="6381328"/>
            <a:ext cx="2720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Carbon abundance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[C/H]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4288" y="407707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[Ba/Fe]=0.5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7444091" y="4446404"/>
            <a:ext cx="190968" cy="4827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283968" y="4077072"/>
            <a:ext cx="2020746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s-process efficiency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04248" y="213418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kumimoji="1" lang="ja-JP" altLang="en-US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星</a:t>
            </a:r>
            <a:endParaRPr kumimoji="1" lang="ja-JP" altLang="en-US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68144" y="515719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kumimoji="1" lang="ja-JP" altLang="en-US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星</a:t>
            </a:r>
            <a:endParaRPr kumimoji="1" lang="ja-JP" altLang="en-US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4697" y="3046020"/>
            <a:ext cx="3379029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Sr: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pristine abundance 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comparison with the s-process efficiency</a:t>
            </a:r>
          </a:p>
          <a:p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Ba:  </a:t>
            </a:r>
            <a:r>
              <a:rPr kumimoji="1" lang="en-US" altLang="ja-JP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s-process efficiency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comparable or lager than the pristine abundances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47253" y="3284983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track</a:t>
            </a:r>
            <a:endParaRPr kumimoji="1" lang="ja-JP" altLang="en-US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6516216" y="3284983"/>
            <a:ext cx="1118843" cy="230833"/>
          </a:xfrm>
          <a:prstGeom prst="straightConnector1">
            <a:avLst/>
          </a:prstGeom>
          <a:ln w="254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516216" y="3515816"/>
            <a:ext cx="1194437" cy="1171957"/>
          </a:xfrm>
          <a:prstGeom prst="straightConnector1">
            <a:avLst/>
          </a:prstGeom>
          <a:ln w="1905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9396536" y="6086572"/>
            <a:ext cx="3779912" cy="2464799"/>
            <a:chOff x="5364088" y="4393202"/>
            <a:chExt cx="3779912" cy="2464799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5364088" y="4437112"/>
              <a:ext cx="3779912" cy="2420889"/>
              <a:chOff x="5338705" y="4653136"/>
              <a:chExt cx="3805296" cy="220486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8705" y="4653136"/>
                <a:ext cx="3805296" cy="220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フローチャート: 処理 21"/>
              <p:cNvSpPr/>
              <p:nvPr/>
            </p:nvSpPr>
            <p:spPr>
              <a:xfrm>
                <a:off x="6732240" y="4653136"/>
                <a:ext cx="720080" cy="45719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5803454" y="4393202"/>
              <a:ext cx="3050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Newly identified CEMP stars</a:t>
              </a:r>
              <a:endParaRPr lang="ja-JP" altLang="en-US" b="1" dirty="0"/>
            </a:p>
          </p:txBody>
        </p:sp>
      </p:grpSp>
      <p:sp>
        <p:nvSpPr>
          <p:cNvPr id="28" name="横巻き 27"/>
          <p:cNvSpPr/>
          <p:nvPr/>
        </p:nvSpPr>
        <p:spPr>
          <a:xfrm>
            <a:off x="456424" y="-27384"/>
            <a:ext cx="8001662" cy="169579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Dominance of </a:t>
            </a:r>
            <a:r>
              <a:rPr lang="en-US" altLang="ja-JP" sz="4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  <a:endParaRPr lang="ja-JP" altLang="en-US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678980" y="9166665"/>
            <a:ext cx="8525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7972" y="1729034"/>
            <a:ext cx="4209183" cy="3448296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2600" b="1" dirty="0">
                <a:solidFill>
                  <a:srgbClr val="FF0000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Lo-CEMP </a:t>
            </a:r>
            <a:r>
              <a:rPr lang="en-US" altLang="ja-JP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stars</a:t>
            </a:r>
            <a:r>
              <a:rPr lang="en-US" altLang="ja-JP" sz="2600" b="1" dirty="0" smtClean="0">
                <a:solidFill>
                  <a:srgbClr val="FF0000"/>
                </a:solidFill>
                <a:latin typeface="源ノ明朝 Medium" pitchFamily="18" charset="-128"/>
                <a:ea typeface="源ノ明朝 Medium" pitchFamily="18" charset="-128"/>
                <a:cs typeface="Times New Roman" panose="02020603050405020304" pitchFamily="18" charset="0"/>
              </a:rPr>
              <a:t>: </a:t>
            </a:r>
            <a:r>
              <a:rPr lang="en-US" altLang="ja-JP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the composition of C-normal stars (formed of the same gas)</a:t>
            </a:r>
            <a:endParaRPr lang="en-US" altLang="ja-JP" sz="2600" dirty="0" smtClean="0">
              <a:solidFill>
                <a:srgbClr val="008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  </a:t>
            </a:r>
            <a:endParaRPr kumimoji="1" lang="en-US" altLang="ja-JP" dirty="0" smtClean="0">
              <a:latin typeface="Times New Roman" panose="02020603050405020304" pitchFamily="18" charset="0"/>
              <a:ea typeface="源ノ明朝 Medium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[Ba/Fe]</a:t>
            </a:r>
            <a: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:</a:t>
            </a: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 </a:t>
            </a:r>
            <a: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rather flat</a:t>
            </a: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distribution</a:t>
            </a: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with protrusions on both sides</a:t>
            </a:r>
            <a:b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</a:b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endParaRPr lang="en-US" altLang="ja-JP" sz="2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源ノ明朝 Medium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[Sr/Fe] :</a:t>
            </a:r>
            <a:r>
              <a:rPr lang="ja-JP" altLang="en-US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almost similar distribution to C-normal stars but with a protrusion only on smaller side.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2812"/>
            <a:ext cx="4035926" cy="502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0316" y="5260185"/>
            <a:ext cx="4945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2400" b="1" dirty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⇒ </a:t>
            </a:r>
            <a:r>
              <a:rPr lang="en-US" altLang="ja-JP" sz="2400" b="1" dirty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Carbon enhancement accompanies the s-process yields</a:t>
            </a:r>
            <a:r>
              <a:rPr lang="ja-JP" altLang="en-US" sz="2400" b="1" dirty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endParaRPr lang="en-US" altLang="ja-JP" sz="2400" b="1" dirty="0" smtClean="0">
              <a:latin typeface="Times New Roman" panose="02020603050405020304" pitchFamily="18" charset="0"/>
              <a:ea typeface="源ノ明朝 Medium" pitchFamily="18" charset="-128"/>
              <a:cs typeface="Times New Roman" panose="02020603050405020304" pitchFamily="18" charset="0"/>
            </a:endParaRPr>
          </a:p>
          <a:p>
            <a:r>
              <a:rPr lang="ja-JP" altLang="en-US" sz="2400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⇒  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binary origin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6595815" y="4729365"/>
            <a:ext cx="242316" cy="489204"/>
          </a:xfrm>
          <a:prstGeom prst="downArrow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7861510" y="4688126"/>
            <a:ext cx="242316" cy="489204"/>
          </a:xfrm>
          <a:prstGeom prst="downArrow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6586470" y="2924944"/>
            <a:ext cx="242316" cy="489204"/>
          </a:xfrm>
          <a:prstGeom prst="downArrow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93" y="1711062"/>
            <a:ext cx="6450171" cy="479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8594" y="2235359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baseline="30000" dirty="0" smtClean="0">
                <a:solidFill>
                  <a:srgbClr val="660066"/>
                </a:solidFill>
              </a:rPr>
              <a:t>13</a:t>
            </a:r>
            <a:r>
              <a:rPr kumimoji="1" lang="en-US" altLang="ja-JP" sz="2800" b="1" dirty="0" smtClean="0">
                <a:solidFill>
                  <a:srgbClr val="660066"/>
                </a:solidFill>
              </a:rPr>
              <a:t>C(α,n)</a:t>
            </a:r>
            <a:r>
              <a:rPr kumimoji="1" lang="en-US" altLang="ja-JP" sz="2800" b="1" baseline="30000" dirty="0" smtClean="0">
                <a:solidFill>
                  <a:srgbClr val="660066"/>
                </a:solidFill>
              </a:rPr>
              <a:t>16</a:t>
            </a:r>
            <a:r>
              <a:rPr kumimoji="1" lang="en-US" altLang="ja-JP" sz="2800" b="1" dirty="0" smtClean="0">
                <a:solidFill>
                  <a:srgbClr val="660066"/>
                </a:solidFill>
              </a:rPr>
              <a:t>O</a:t>
            </a:r>
          </a:p>
          <a:p>
            <a:r>
              <a:rPr kumimoji="1" lang="en-US" altLang="ja-JP" sz="2800" b="1" dirty="0" smtClean="0">
                <a:solidFill>
                  <a:srgbClr val="660066"/>
                </a:solidFill>
              </a:rPr>
              <a:t>+ dilution by carbon later dredged up</a:t>
            </a:r>
            <a:endParaRPr kumimoji="1" lang="ja-JP" altLang="en-US" sz="2800" b="1" dirty="0">
              <a:solidFill>
                <a:srgbClr val="660066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751567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baseline="30000" dirty="0" smtClean="0">
                <a:solidFill>
                  <a:srgbClr val="008000"/>
                </a:solidFill>
              </a:rPr>
              <a:t>22</a:t>
            </a:r>
            <a:r>
              <a:rPr lang="en-US" altLang="ja-JP" sz="2800" b="1" dirty="0" smtClean="0">
                <a:solidFill>
                  <a:srgbClr val="008000"/>
                </a:solidFill>
              </a:rPr>
              <a:t>Ne</a:t>
            </a:r>
            <a:r>
              <a:rPr kumimoji="1" lang="en-US" altLang="ja-JP" sz="2800" b="1" dirty="0" smtClean="0">
                <a:solidFill>
                  <a:srgbClr val="008000"/>
                </a:solidFill>
              </a:rPr>
              <a:t>(α,n)</a:t>
            </a:r>
            <a:r>
              <a:rPr kumimoji="1" lang="en-US" altLang="ja-JP" sz="2800" b="1" baseline="30000" dirty="0" smtClean="0">
                <a:solidFill>
                  <a:srgbClr val="008000"/>
                </a:solidFill>
              </a:rPr>
              <a:t>25</a:t>
            </a:r>
            <a:r>
              <a:rPr kumimoji="1" lang="en-US" altLang="ja-JP" sz="2800" b="1" dirty="0" smtClean="0">
                <a:solidFill>
                  <a:srgbClr val="008000"/>
                </a:solidFill>
              </a:rPr>
              <a:t>Mg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339752" y="2550196"/>
            <a:ext cx="2088232" cy="792088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821328" y="5013177"/>
            <a:ext cx="1354628" cy="91568"/>
          </a:xfrm>
          <a:prstGeom prst="straightConnector1">
            <a:avLst/>
          </a:prstGeom>
          <a:ln w="22225">
            <a:solidFill>
              <a:srgbClr val="008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2822689" y="1825660"/>
                <a:ext cx="3638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𝟒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.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𝟓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&lt;[</m:t>
                      </m:r>
                      <m:f>
                        <m:fPr>
                          <m:type m:val="lin"/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1" i="0" smtClean="0">
                              <a:latin typeface="Cambria Math"/>
                            </a:rPr>
                            <m:t>𝐅𝐞</m:t>
                          </m:r>
                        </m:num>
                        <m:den>
                          <m:r>
                            <a:rPr kumimoji="1" lang="en-US" altLang="ja-JP" sz="2800" b="1" i="0" smtClean="0">
                              <a:latin typeface="Cambria Math"/>
                            </a:rPr>
                            <m:t>𝐇</m:t>
                          </m:r>
                        </m:den>
                      </m:f>
                      <m:r>
                        <a:rPr kumimoji="1" lang="en-US" altLang="ja-JP" sz="2800" b="1" i="1" smtClean="0">
                          <a:latin typeface="Cambria Math"/>
                        </a:rPr>
                        <m:t>]&lt;−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689" y="1825660"/>
                <a:ext cx="363804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横巻き 14"/>
          <p:cNvSpPr/>
          <p:nvPr/>
        </p:nvSpPr>
        <p:spPr>
          <a:xfrm>
            <a:off x="609264" y="116632"/>
            <a:ext cx="8064896" cy="1584176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ja-JP" altLang="en-US" sz="4400" b="1" dirty="0" smtClean="0">
                <a:solidFill>
                  <a:srgbClr val="0066CC"/>
                </a:solidFill>
                <a:latin typeface="+mn-ea"/>
              </a:rPr>
              <a:t> </a:t>
            </a:r>
            <a:r>
              <a:rPr lang="en-US" altLang="ja-JP" sz="4400" b="1" dirty="0">
                <a:solidFill>
                  <a:srgbClr val="0066CC"/>
                </a:solidFill>
                <a:latin typeface="+mn-ea"/>
              </a:rPr>
              <a:t>vs.</a:t>
            </a:r>
            <a:r>
              <a:rPr lang="ja-JP" altLang="en-US" sz="4400" b="1" dirty="0">
                <a:solidFill>
                  <a:srgbClr val="0066CC"/>
                </a:solidFill>
                <a:latin typeface="+mn-ea"/>
              </a:rPr>
              <a:t> </a:t>
            </a:r>
            <a:r>
              <a:rPr lang="en-US" altLang="ja-JP" sz="4400" b="1" dirty="0" smtClean="0">
                <a:solidFill>
                  <a:srgbClr val="0066CC"/>
                </a:solidFill>
                <a:latin typeface="+mn-ea"/>
              </a:rPr>
              <a:t>observation</a:t>
            </a:r>
            <a:endParaRPr lang="en-US" altLang="ja-JP" sz="4400" dirty="0" smtClean="0">
              <a:solidFill>
                <a:srgbClr val="0066CC"/>
              </a:solidFill>
              <a:latin typeface="源ノ明朝 Medium" pitchFamily="18" charset="-128"/>
              <a:ea typeface="源ノ明朝 Medium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741368"/>
            <a:ext cx="6356730" cy="47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2.</a:t>
            </a:r>
            <a:r>
              <a:rPr kumimoji="1" lang="ja-JP" altLang="en-US" sz="5400" dirty="0" smtClean="0"/>
              <a:t> </a:t>
            </a:r>
            <a:r>
              <a:rPr kumimoji="1" lang="en-US" altLang="ja-JP" sz="5400" dirty="0" smtClean="0"/>
              <a:t>Bi-modal period distributio</a:t>
            </a:r>
            <a:r>
              <a:rPr lang="en-US" altLang="ja-JP" sz="5400" dirty="0" smtClean="0"/>
              <a:t>n</a:t>
            </a:r>
            <a:r>
              <a:rPr lang="ja-JP" altLang="en-US" sz="5400" dirty="0" smtClean="0"/>
              <a:t> </a:t>
            </a:r>
            <a:r>
              <a:rPr kumimoji="1" lang="en-US" altLang="ja-JP" sz="5400" dirty="0" smtClean="0"/>
              <a:t>of</a:t>
            </a:r>
            <a:r>
              <a:rPr kumimoji="1" lang="ja-JP" altLang="en-US" sz="5400" dirty="0" smtClean="0"/>
              <a:t> </a:t>
            </a:r>
            <a:r>
              <a:rPr kumimoji="1" lang="en-US" altLang="ja-JP" sz="5400" dirty="0" smtClean="0"/>
              <a:t>mother</a:t>
            </a:r>
            <a:r>
              <a:rPr kumimoji="1" lang="ja-JP" altLang="en-US" sz="5400" dirty="0" smtClean="0"/>
              <a:t> </a:t>
            </a:r>
            <a:r>
              <a:rPr kumimoji="1" lang="en-US" altLang="ja-JP" sz="5400" dirty="0" smtClean="0"/>
              <a:t>binaries</a:t>
            </a:r>
            <a:br>
              <a:rPr kumimoji="1" lang="en-US" altLang="ja-JP" sz="5400" dirty="0" smtClean="0"/>
            </a:br>
            <a:endParaRPr kumimoji="1" lang="ja-JP" altLang="en-US" sz="5400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7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60647"/>
            <a:ext cx="9217024" cy="831135"/>
          </a:xfrm>
        </p:spPr>
        <p:txBody>
          <a:bodyPr/>
          <a:lstStyle/>
          <a:p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period distributions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" y="3068960"/>
            <a:ext cx="492195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4988053" y="2790230"/>
            <a:ext cx="3791440" cy="3539430"/>
            <a:chOff x="4068821" y="2864993"/>
            <a:chExt cx="3494932" cy="3879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068821" y="2864993"/>
                  <a:ext cx="3494932" cy="3879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Assumptions: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</a:rPr>
                    <a:t> </a:t>
                  </a:r>
                  <a:endParaRPr lang="en-US" altLang="ja-JP" sz="2000" b="1" dirty="0" smtClean="0">
                    <a:solidFill>
                      <a:srgbClr val="008000"/>
                    </a:solidFill>
                  </a:endParaRPr>
                </a:p>
                <a:p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(</a:t>
                  </a:r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1) Log</a:t>
                  </a:r>
                  <a:r>
                    <a:rPr lang="ja-JP" altLang="en-US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normal</a:t>
                  </a:r>
                  <a:r>
                    <a:rPr lang="ja-JP" altLang="en-US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distribution</a:t>
                  </a:r>
                  <a:endParaRPr lang="en-US" altLang="ja-JP" sz="2000" b="1" dirty="0">
                    <a:solidFill>
                      <a:srgbClr val="008000"/>
                    </a:solidFill>
                  </a:endParaRPr>
                </a:p>
                <a:p>
                  <a:r>
                    <a:rPr kumimoji="1" lang="en-US" altLang="ja-JP" sz="2000" b="1" dirty="0" smtClean="0">
                      <a:solidFill>
                        <a:srgbClr val="008000"/>
                      </a:solidFill>
                    </a:rPr>
                    <a:t>(2) Bondi Accretion</a:t>
                  </a:r>
                </a:p>
                <a:p>
                  <a:endParaRPr lang="en-US" altLang="ja-JP" sz="2400" b="1" dirty="0">
                    <a:solidFill>
                      <a:srgbClr val="008000"/>
                    </a:solidFill>
                  </a:endParaRPr>
                </a:p>
                <a:p>
                  <a:endParaRPr kumimoji="1" lang="en-US" altLang="ja-JP" sz="2400" b="1" dirty="0" smtClean="0">
                    <a:solidFill>
                      <a:srgbClr val="008000"/>
                    </a:solidFill>
                  </a:endParaRPr>
                </a:p>
                <a:p>
                  <a:pPr marL="0" lvl="1"/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(3) Wind: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</a:rPr>
                    <a:t>  </a:t>
                  </a:r>
                  <a:endParaRPr lang="en-US" altLang="ja-JP" sz="2000" b="1" dirty="0" smtClean="0">
                    <a:solidFill>
                      <a:srgbClr val="008000"/>
                    </a:solidFill>
                  </a:endParaRPr>
                </a:p>
                <a:p>
                  <a:pPr marL="0" lvl="1"/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     [C/H]=0</a:t>
                  </a:r>
                  <a:endParaRPr lang="en-US" altLang="ja-JP" sz="2000" b="1" i="1" dirty="0" smtClean="0">
                    <a:solidFill>
                      <a:srgbClr val="008000"/>
                    </a:solidFill>
                    <a:latin typeface="Cambria Math"/>
                  </a:endParaRPr>
                </a:p>
                <a:p>
                  <a:pPr marL="0" lvl="1"/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altLang="ja-JP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altLang="ja-JP" sz="2000" b="1" i="0" baseline="-25000" smtClean="0">
                          <a:solidFill>
                            <a:srgbClr val="008000"/>
                          </a:solidFill>
                          <a:latin typeface="Cambria Math"/>
                        </a:rPr>
                        <m:t>𝐰𝐢𝐧𝐝</m:t>
                      </m:r>
                      <m:r>
                        <a:rPr lang="en-US" altLang="ja-JP" sz="2000" b="1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1">
                          <a:solidFill>
                            <a:srgbClr val="008000"/>
                          </a:solidFill>
                          <a:latin typeface="Cambria Math"/>
                        </a:rPr>
                        <m:t>𝟐𝟎</m:t>
                      </m:r>
                    </m:oMath>
                  </a14:m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 km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s</a:t>
                  </a:r>
                  <a:r>
                    <a:rPr lang="en-US" altLang="ja-JP" sz="2000" b="1" baseline="30000" dirty="0" smtClean="0">
                      <a:solidFill>
                        <a:srgbClr val="008000"/>
                      </a:solidFill>
                    </a:rPr>
                    <a:t>-1</a:t>
                  </a:r>
                </a:p>
                <a:p>
                  <a:pPr marL="0" lvl="1"/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(4)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Limited to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Giants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 </a:t>
                  </a:r>
                  <a:r>
                    <a:rPr lang="en-US" altLang="ja-JP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with nearly equal depths of the surface convection =</a:t>
                  </a:r>
                  <a:r>
                    <a:rPr lang="ja-JP" altLang="en-US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 </a:t>
                  </a:r>
                  <a:r>
                    <a:rPr lang="en-US" altLang="ja-JP" dirty="0" smtClean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源ノ明朝 Medium" pitchFamily="18" charset="-128"/>
                      <a:cs typeface="Times New Roman" panose="02020603050405020304" pitchFamily="18" charset="0"/>
                    </a:rPr>
                    <a:t>0.2</a:t>
                  </a:r>
                  <a:r>
                    <a:rPr lang="en-US" altLang="ja-JP" i="1" dirty="0" smtClean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源ノ明朝 Medium" pitchFamily="18" charset="-128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ja-JP" baseline="-25000" dirty="0" smtClean="0">
                      <a:solidFill>
                        <a:srgbClr val="008000"/>
                      </a:solidFill>
                      <a:latin typeface="ＭＳ 明朝"/>
                      <a:ea typeface="ＭＳ 明朝"/>
                      <a:cs typeface="Times New Roman" panose="02020603050405020304" pitchFamily="18" charset="0"/>
                    </a:rPr>
                    <a:t>☉</a:t>
                  </a:r>
                  <a:endParaRPr lang="en-US" altLang="ja-JP" i="1" baseline="-25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821" y="2864993"/>
                  <a:ext cx="3494932" cy="38795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08" t="-862" b="-18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709" y="4016437"/>
              <a:ext cx="3313409" cy="68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1106776" y="3471262"/>
            <a:ext cx="2776559" cy="2695575"/>
            <a:chOff x="-613003" y="3448050"/>
            <a:chExt cx="2776559" cy="2695575"/>
          </a:xfrm>
        </p:grpSpPr>
        <p:sp>
          <p:nvSpPr>
            <p:cNvPr id="3" name="フリーフォーム 2"/>
            <p:cNvSpPr/>
            <p:nvPr/>
          </p:nvSpPr>
          <p:spPr>
            <a:xfrm>
              <a:off x="839581" y="3448050"/>
              <a:ext cx="1323975" cy="2685600"/>
            </a:xfrm>
            <a:custGeom>
              <a:avLst/>
              <a:gdLst>
                <a:gd name="connsiteX0" fmla="*/ 0 w 1323975"/>
                <a:gd name="connsiteY0" fmla="*/ 2647950 h 2647950"/>
                <a:gd name="connsiteX1" fmla="*/ 9525 w 1323975"/>
                <a:gd name="connsiteY1" fmla="*/ 2286000 h 2647950"/>
                <a:gd name="connsiteX2" fmla="*/ 161925 w 1323975"/>
                <a:gd name="connsiteY2" fmla="*/ 2286000 h 2647950"/>
                <a:gd name="connsiteX3" fmla="*/ 171450 w 1323975"/>
                <a:gd name="connsiteY3" fmla="*/ 1876425 h 2647950"/>
                <a:gd name="connsiteX4" fmla="*/ 342900 w 1323975"/>
                <a:gd name="connsiteY4" fmla="*/ 1885950 h 2647950"/>
                <a:gd name="connsiteX5" fmla="*/ 342900 w 1323975"/>
                <a:gd name="connsiteY5" fmla="*/ 0 h 2647950"/>
                <a:gd name="connsiteX6" fmla="*/ 495300 w 1323975"/>
                <a:gd name="connsiteY6" fmla="*/ 0 h 2647950"/>
                <a:gd name="connsiteX7" fmla="*/ 504825 w 1323975"/>
                <a:gd name="connsiteY7" fmla="*/ 1343025 h 2647950"/>
                <a:gd name="connsiteX8" fmla="*/ 657225 w 1323975"/>
                <a:gd name="connsiteY8" fmla="*/ 1343025 h 2647950"/>
                <a:gd name="connsiteX9" fmla="*/ 666750 w 1323975"/>
                <a:gd name="connsiteY9" fmla="*/ 1143000 h 2647950"/>
                <a:gd name="connsiteX10" fmla="*/ 838200 w 1323975"/>
                <a:gd name="connsiteY10" fmla="*/ 1143000 h 2647950"/>
                <a:gd name="connsiteX11" fmla="*/ 838200 w 1323975"/>
                <a:gd name="connsiteY11" fmla="*/ 1524000 h 2647950"/>
                <a:gd name="connsiteX12" fmla="*/ 971550 w 1323975"/>
                <a:gd name="connsiteY12" fmla="*/ 1524000 h 2647950"/>
                <a:gd name="connsiteX13" fmla="*/ 990600 w 1323975"/>
                <a:gd name="connsiteY13" fmla="*/ 752475 h 2647950"/>
                <a:gd name="connsiteX14" fmla="*/ 1162050 w 1323975"/>
                <a:gd name="connsiteY14" fmla="*/ 762000 h 2647950"/>
                <a:gd name="connsiteX15" fmla="*/ 1162050 w 1323975"/>
                <a:gd name="connsiteY15" fmla="*/ 1905000 h 2647950"/>
                <a:gd name="connsiteX16" fmla="*/ 1323975 w 1323975"/>
                <a:gd name="connsiteY16" fmla="*/ 1914525 h 2647950"/>
                <a:gd name="connsiteX17" fmla="*/ 1323975 w 1323975"/>
                <a:gd name="connsiteY17" fmla="*/ 2647950 h 2647950"/>
                <a:gd name="connsiteX18" fmla="*/ 0 w 1323975"/>
                <a:gd name="connsiteY18" fmla="*/ 264795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3975" h="2647950">
                  <a:moveTo>
                    <a:pt x="0" y="2647950"/>
                  </a:moveTo>
                  <a:lnTo>
                    <a:pt x="9525" y="2286000"/>
                  </a:lnTo>
                  <a:lnTo>
                    <a:pt x="161925" y="2286000"/>
                  </a:lnTo>
                  <a:lnTo>
                    <a:pt x="171450" y="1876425"/>
                  </a:lnTo>
                  <a:lnTo>
                    <a:pt x="342900" y="1885950"/>
                  </a:lnTo>
                  <a:lnTo>
                    <a:pt x="342900" y="0"/>
                  </a:lnTo>
                  <a:lnTo>
                    <a:pt x="495300" y="0"/>
                  </a:lnTo>
                  <a:lnTo>
                    <a:pt x="504825" y="1343025"/>
                  </a:lnTo>
                  <a:lnTo>
                    <a:pt x="657225" y="1343025"/>
                  </a:lnTo>
                  <a:lnTo>
                    <a:pt x="666750" y="1143000"/>
                  </a:lnTo>
                  <a:lnTo>
                    <a:pt x="838200" y="1143000"/>
                  </a:lnTo>
                  <a:lnTo>
                    <a:pt x="838200" y="1524000"/>
                  </a:lnTo>
                  <a:lnTo>
                    <a:pt x="971550" y="1524000"/>
                  </a:lnTo>
                  <a:lnTo>
                    <a:pt x="990600" y="752475"/>
                  </a:lnTo>
                  <a:lnTo>
                    <a:pt x="1162050" y="762000"/>
                  </a:lnTo>
                  <a:lnTo>
                    <a:pt x="1162050" y="1905000"/>
                  </a:lnTo>
                  <a:lnTo>
                    <a:pt x="1323975" y="1914525"/>
                  </a:lnTo>
                  <a:lnTo>
                    <a:pt x="1323975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00FF">
                <a:alpha val="50196"/>
              </a:srgbClr>
            </a:solidFill>
            <a:ln w="19050">
              <a:solidFill>
                <a:srgbClr val="0000FF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-613003" y="4419600"/>
              <a:ext cx="2143125" cy="1724025"/>
            </a:xfrm>
            <a:custGeom>
              <a:avLst/>
              <a:gdLst>
                <a:gd name="connsiteX0" fmla="*/ 0 w 2143125"/>
                <a:gd name="connsiteY0" fmla="*/ 1714500 h 1724025"/>
                <a:gd name="connsiteX1" fmla="*/ 0 w 2143125"/>
                <a:gd name="connsiteY1" fmla="*/ 1533525 h 1724025"/>
                <a:gd name="connsiteX2" fmla="*/ 171450 w 2143125"/>
                <a:gd name="connsiteY2" fmla="*/ 1533525 h 1724025"/>
                <a:gd name="connsiteX3" fmla="*/ 171450 w 2143125"/>
                <a:gd name="connsiteY3" fmla="*/ 1343025 h 1724025"/>
                <a:gd name="connsiteX4" fmla="*/ 342900 w 2143125"/>
                <a:gd name="connsiteY4" fmla="*/ 1343025 h 1724025"/>
                <a:gd name="connsiteX5" fmla="*/ 333375 w 2143125"/>
                <a:gd name="connsiteY5" fmla="*/ 1524000 h 1724025"/>
                <a:gd name="connsiteX6" fmla="*/ 504825 w 2143125"/>
                <a:gd name="connsiteY6" fmla="*/ 1514475 h 1724025"/>
                <a:gd name="connsiteX7" fmla="*/ 504825 w 2143125"/>
                <a:gd name="connsiteY7" fmla="*/ 581025 h 1724025"/>
                <a:gd name="connsiteX8" fmla="*/ 676275 w 2143125"/>
                <a:gd name="connsiteY8" fmla="*/ 581025 h 1724025"/>
                <a:gd name="connsiteX9" fmla="*/ 676275 w 2143125"/>
                <a:gd name="connsiteY9" fmla="*/ 0 h 1724025"/>
                <a:gd name="connsiteX10" fmla="*/ 819150 w 2143125"/>
                <a:gd name="connsiteY10" fmla="*/ 0 h 1724025"/>
                <a:gd name="connsiteX11" fmla="*/ 838200 w 2143125"/>
                <a:gd name="connsiteY11" fmla="*/ 752475 h 1724025"/>
                <a:gd name="connsiteX12" fmla="*/ 1000125 w 2143125"/>
                <a:gd name="connsiteY12" fmla="*/ 752475 h 1724025"/>
                <a:gd name="connsiteX13" fmla="*/ 1009650 w 2143125"/>
                <a:gd name="connsiteY13" fmla="*/ 1143000 h 1724025"/>
                <a:gd name="connsiteX14" fmla="*/ 1333500 w 2143125"/>
                <a:gd name="connsiteY14" fmla="*/ 1133475 h 1724025"/>
                <a:gd name="connsiteX15" fmla="*/ 1343025 w 2143125"/>
                <a:gd name="connsiteY15" fmla="*/ 1714500 h 1724025"/>
                <a:gd name="connsiteX16" fmla="*/ 1485900 w 2143125"/>
                <a:gd name="connsiteY16" fmla="*/ 1714500 h 1724025"/>
                <a:gd name="connsiteX17" fmla="*/ 1476375 w 2143125"/>
                <a:gd name="connsiteY17" fmla="*/ 1333500 h 1724025"/>
                <a:gd name="connsiteX18" fmla="*/ 1809750 w 2143125"/>
                <a:gd name="connsiteY18" fmla="*/ 1333500 h 1724025"/>
                <a:gd name="connsiteX19" fmla="*/ 1819275 w 2143125"/>
                <a:gd name="connsiteY19" fmla="*/ 1714500 h 1724025"/>
                <a:gd name="connsiteX20" fmla="*/ 1990725 w 2143125"/>
                <a:gd name="connsiteY20" fmla="*/ 1714500 h 1724025"/>
                <a:gd name="connsiteX21" fmla="*/ 1990725 w 2143125"/>
                <a:gd name="connsiteY21" fmla="*/ 1543050 h 1724025"/>
                <a:gd name="connsiteX22" fmla="*/ 2143125 w 2143125"/>
                <a:gd name="connsiteY22" fmla="*/ 1533525 h 1724025"/>
                <a:gd name="connsiteX23" fmla="*/ 2143125 w 2143125"/>
                <a:gd name="connsiteY23" fmla="*/ 1724025 h 1724025"/>
                <a:gd name="connsiteX24" fmla="*/ 0 w 2143125"/>
                <a:gd name="connsiteY24" fmla="*/ 1714500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43125" h="1724025">
                  <a:moveTo>
                    <a:pt x="0" y="1714500"/>
                  </a:moveTo>
                  <a:lnTo>
                    <a:pt x="0" y="1533525"/>
                  </a:lnTo>
                  <a:lnTo>
                    <a:pt x="171450" y="1533525"/>
                  </a:lnTo>
                  <a:lnTo>
                    <a:pt x="171450" y="1343025"/>
                  </a:lnTo>
                  <a:lnTo>
                    <a:pt x="342900" y="1343025"/>
                  </a:lnTo>
                  <a:lnTo>
                    <a:pt x="333375" y="1524000"/>
                  </a:lnTo>
                  <a:lnTo>
                    <a:pt x="504825" y="1514475"/>
                  </a:lnTo>
                  <a:lnTo>
                    <a:pt x="504825" y="581025"/>
                  </a:lnTo>
                  <a:lnTo>
                    <a:pt x="676275" y="581025"/>
                  </a:lnTo>
                  <a:lnTo>
                    <a:pt x="676275" y="0"/>
                  </a:lnTo>
                  <a:lnTo>
                    <a:pt x="819150" y="0"/>
                  </a:lnTo>
                  <a:lnTo>
                    <a:pt x="838200" y="752475"/>
                  </a:lnTo>
                  <a:lnTo>
                    <a:pt x="1000125" y="752475"/>
                  </a:lnTo>
                  <a:lnTo>
                    <a:pt x="1009650" y="1143000"/>
                  </a:lnTo>
                  <a:lnTo>
                    <a:pt x="1333500" y="1133475"/>
                  </a:lnTo>
                  <a:lnTo>
                    <a:pt x="1343025" y="1714500"/>
                  </a:lnTo>
                  <a:lnTo>
                    <a:pt x="1485900" y="1714500"/>
                  </a:lnTo>
                  <a:lnTo>
                    <a:pt x="1476375" y="1333500"/>
                  </a:lnTo>
                  <a:lnTo>
                    <a:pt x="1809750" y="1333500"/>
                  </a:lnTo>
                  <a:lnTo>
                    <a:pt x="1819275" y="1714500"/>
                  </a:lnTo>
                  <a:lnTo>
                    <a:pt x="1990725" y="1714500"/>
                  </a:lnTo>
                  <a:lnTo>
                    <a:pt x="1990725" y="1543050"/>
                  </a:lnTo>
                  <a:lnTo>
                    <a:pt x="2143125" y="1533525"/>
                  </a:lnTo>
                  <a:lnTo>
                    <a:pt x="2143125" y="1724025"/>
                  </a:lnTo>
                  <a:lnTo>
                    <a:pt x="0" y="17145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フリーフォーム 9"/>
          <p:cNvSpPr/>
          <p:nvPr/>
        </p:nvSpPr>
        <p:spPr>
          <a:xfrm>
            <a:off x="906764" y="4706640"/>
            <a:ext cx="1699260" cy="1463040"/>
          </a:xfrm>
          <a:custGeom>
            <a:avLst/>
            <a:gdLst>
              <a:gd name="connsiteX0" fmla="*/ 0 w 1699260"/>
              <a:gd name="connsiteY0" fmla="*/ 1447800 h 1463040"/>
              <a:gd name="connsiteX1" fmla="*/ 266700 w 1699260"/>
              <a:gd name="connsiteY1" fmla="*/ 1424940 h 1463040"/>
              <a:gd name="connsiteX2" fmla="*/ 419100 w 1699260"/>
              <a:gd name="connsiteY2" fmla="*/ 1325880 h 1463040"/>
              <a:gd name="connsiteX3" fmla="*/ 510540 w 1699260"/>
              <a:gd name="connsiteY3" fmla="*/ 1203960 h 1463040"/>
              <a:gd name="connsiteX4" fmla="*/ 563880 w 1699260"/>
              <a:gd name="connsiteY4" fmla="*/ 1036320 h 1463040"/>
              <a:gd name="connsiteX5" fmla="*/ 670560 w 1699260"/>
              <a:gd name="connsiteY5" fmla="*/ 716280 h 1463040"/>
              <a:gd name="connsiteX6" fmla="*/ 815340 w 1699260"/>
              <a:gd name="connsiteY6" fmla="*/ 243840 h 1463040"/>
              <a:gd name="connsiteX7" fmla="*/ 838200 w 1699260"/>
              <a:gd name="connsiteY7" fmla="*/ 106680 h 1463040"/>
              <a:gd name="connsiteX8" fmla="*/ 922020 w 1699260"/>
              <a:gd name="connsiteY8" fmla="*/ 0 h 1463040"/>
              <a:gd name="connsiteX9" fmla="*/ 1021080 w 1699260"/>
              <a:gd name="connsiteY9" fmla="*/ 45720 h 1463040"/>
              <a:gd name="connsiteX10" fmla="*/ 1104900 w 1699260"/>
              <a:gd name="connsiteY10" fmla="*/ 251460 h 1463040"/>
              <a:gd name="connsiteX11" fmla="*/ 1211580 w 1699260"/>
              <a:gd name="connsiteY11" fmla="*/ 670560 h 1463040"/>
              <a:gd name="connsiteX12" fmla="*/ 1310640 w 1699260"/>
              <a:gd name="connsiteY12" fmla="*/ 998220 h 1463040"/>
              <a:gd name="connsiteX13" fmla="*/ 1417320 w 1699260"/>
              <a:gd name="connsiteY13" fmla="*/ 1264920 h 1463040"/>
              <a:gd name="connsiteX14" fmla="*/ 1584960 w 1699260"/>
              <a:gd name="connsiteY14" fmla="*/ 1424940 h 1463040"/>
              <a:gd name="connsiteX15" fmla="*/ 1699260 w 1699260"/>
              <a:gd name="connsiteY15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9260" h="1463040">
                <a:moveTo>
                  <a:pt x="0" y="1447800"/>
                </a:moveTo>
                <a:lnTo>
                  <a:pt x="266700" y="1424940"/>
                </a:lnTo>
                <a:lnTo>
                  <a:pt x="419100" y="1325880"/>
                </a:lnTo>
                <a:lnTo>
                  <a:pt x="510540" y="1203960"/>
                </a:lnTo>
                <a:lnTo>
                  <a:pt x="563880" y="1036320"/>
                </a:lnTo>
                <a:lnTo>
                  <a:pt x="670560" y="716280"/>
                </a:lnTo>
                <a:lnTo>
                  <a:pt x="815340" y="243840"/>
                </a:lnTo>
                <a:lnTo>
                  <a:pt x="838200" y="106680"/>
                </a:lnTo>
                <a:lnTo>
                  <a:pt x="922020" y="0"/>
                </a:lnTo>
                <a:lnTo>
                  <a:pt x="1021080" y="45720"/>
                </a:lnTo>
                <a:lnTo>
                  <a:pt x="1104900" y="251460"/>
                </a:lnTo>
                <a:lnTo>
                  <a:pt x="1211580" y="670560"/>
                </a:lnTo>
                <a:lnTo>
                  <a:pt x="1310640" y="998220"/>
                </a:lnTo>
                <a:lnTo>
                  <a:pt x="1417320" y="1264920"/>
                </a:lnTo>
                <a:lnTo>
                  <a:pt x="1584960" y="1424940"/>
                </a:lnTo>
                <a:lnTo>
                  <a:pt x="1699260" y="146304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065259" y="5969620"/>
            <a:ext cx="144016" cy="175295"/>
          </a:xfrm>
          <a:prstGeom prst="rect">
            <a:avLst/>
          </a:prstGeom>
          <a:solidFill>
            <a:srgbClr val="0000FF">
              <a:alpha val="50196"/>
            </a:srgbClr>
          </a:solidFill>
          <a:ln w="19050">
            <a:solidFill>
              <a:srgbClr val="0000F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1621774" y="4389140"/>
            <a:ext cx="2794000" cy="1771650"/>
          </a:xfrm>
          <a:custGeom>
            <a:avLst/>
            <a:gdLst>
              <a:gd name="connsiteX0" fmla="*/ 0 w 2794000"/>
              <a:gd name="connsiteY0" fmla="*/ 1739900 h 1771650"/>
              <a:gd name="connsiteX1" fmla="*/ 171450 w 2794000"/>
              <a:gd name="connsiteY1" fmla="*/ 1714500 h 1771650"/>
              <a:gd name="connsiteX2" fmla="*/ 381000 w 2794000"/>
              <a:gd name="connsiteY2" fmla="*/ 1651000 h 1771650"/>
              <a:gd name="connsiteX3" fmla="*/ 692150 w 2794000"/>
              <a:gd name="connsiteY3" fmla="*/ 1454150 h 1771650"/>
              <a:gd name="connsiteX4" fmla="*/ 806450 w 2794000"/>
              <a:gd name="connsiteY4" fmla="*/ 1314450 h 1771650"/>
              <a:gd name="connsiteX5" fmla="*/ 996950 w 2794000"/>
              <a:gd name="connsiteY5" fmla="*/ 1028700 h 1771650"/>
              <a:gd name="connsiteX6" fmla="*/ 1282700 w 2794000"/>
              <a:gd name="connsiteY6" fmla="*/ 533400 h 1771650"/>
              <a:gd name="connsiteX7" fmla="*/ 1479550 w 2794000"/>
              <a:gd name="connsiteY7" fmla="*/ 158750 h 1771650"/>
              <a:gd name="connsiteX8" fmla="*/ 1593850 w 2794000"/>
              <a:gd name="connsiteY8" fmla="*/ 38100 h 1771650"/>
              <a:gd name="connsiteX9" fmla="*/ 1676400 w 2794000"/>
              <a:gd name="connsiteY9" fmla="*/ 0 h 1771650"/>
              <a:gd name="connsiteX10" fmla="*/ 1720850 w 2794000"/>
              <a:gd name="connsiteY10" fmla="*/ 0 h 1771650"/>
              <a:gd name="connsiteX11" fmla="*/ 1847850 w 2794000"/>
              <a:gd name="connsiteY11" fmla="*/ 101600 h 1771650"/>
              <a:gd name="connsiteX12" fmla="*/ 1930400 w 2794000"/>
              <a:gd name="connsiteY12" fmla="*/ 254000 h 1771650"/>
              <a:gd name="connsiteX13" fmla="*/ 2178050 w 2794000"/>
              <a:gd name="connsiteY13" fmla="*/ 965200 h 1771650"/>
              <a:gd name="connsiteX14" fmla="*/ 2317750 w 2794000"/>
              <a:gd name="connsiteY14" fmla="*/ 1403350 h 1771650"/>
              <a:gd name="connsiteX15" fmla="*/ 2476500 w 2794000"/>
              <a:gd name="connsiteY15" fmla="*/ 1663700 h 1771650"/>
              <a:gd name="connsiteX16" fmla="*/ 2584450 w 2794000"/>
              <a:gd name="connsiteY16" fmla="*/ 1746250 h 1771650"/>
              <a:gd name="connsiteX17" fmla="*/ 2794000 w 2794000"/>
              <a:gd name="connsiteY17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4000" h="1771650">
                <a:moveTo>
                  <a:pt x="0" y="1739900"/>
                </a:moveTo>
                <a:lnTo>
                  <a:pt x="171450" y="1714500"/>
                </a:lnTo>
                <a:lnTo>
                  <a:pt x="381000" y="1651000"/>
                </a:lnTo>
                <a:lnTo>
                  <a:pt x="692150" y="1454150"/>
                </a:lnTo>
                <a:lnTo>
                  <a:pt x="806450" y="1314450"/>
                </a:lnTo>
                <a:lnTo>
                  <a:pt x="996950" y="1028700"/>
                </a:lnTo>
                <a:lnTo>
                  <a:pt x="1282700" y="533400"/>
                </a:lnTo>
                <a:lnTo>
                  <a:pt x="1479550" y="158750"/>
                </a:lnTo>
                <a:lnTo>
                  <a:pt x="1593850" y="38100"/>
                </a:lnTo>
                <a:lnTo>
                  <a:pt x="1676400" y="0"/>
                </a:lnTo>
                <a:lnTo>
                  <a:pt x="1720850" y="0"/>
                </a:lnTo>
                <a:lnTo>
                  <a:pt x="1847850" y="101600"/>
                </a:lnTo>
                <a:lnTo>
                  <a:pt x="1930400" y="254000"/>
                </a:lnTo>
                <a:lnTo>
                  <a:pt x="2178050" y="965200"/>
                </a:lnTo>
                <a:lnTo>
                  <a:pt x="2317750" y="1403350"/>
                </a:lnTo>
                <a:lnTo>
                  <a:pt x="2476500" y="1663700"/>
                </a:lnTo>
                <a:lnTo>
                  <a:pt x="2584450" y="1746250"/>
                </a:lnTo>
                <a:lnTo>
                  <a:pt x="2794000" y="177165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142495" y="3737372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CEMP-s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106776" y="4024552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Lo-CEMP-no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1228" y="1628800"/>
            <a:ext cx="3793186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Lo-CEMP-no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ja-JP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CEMP-s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Bi-modal distribution of [C/H]</a:t>
            </a:r>
            <a:endParaRPr lang="en-US" altLang="ja-JP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113" y="3199226"/>
            <a:ext cx="184731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11843" y="3533021"/>
            <a:ext cx="174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Giants</a:t>
            </a:r>
            <a:endParaRPr lang="en-US" altLang="ja-JP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55857" y="5968504"/>
            <a:ext cx="190800" cy="190800"/>
          </a:xfrm>
          <a:prstGeom prst="rect">
            <a:avLst/>
          </a:prstGeom>
          <a:solidFill>
            <a:srgbClr val="00FF00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1585429" y="5574556"/>
            <a:ext cx="864000" cy="590550"/>
          </a:xfrm>
          <a:custGeom>
            <a:avLst/>
            <a:gdLst>
              <a:gd name="connsiteX0" fmla="*/ 844550 w 844550"/>
              <a:gd name="connsiteY0" fmla="*/ 584200 h 590550"/>
              <a:gd name="connsiteX1" fmla="*/ 838200 w 844550"/>
              <a:gd name="connsiteY1" fmla="*/ 0 h 590550"/>
              <a:gd name="connsiteX2" fmla="*/ 342900 w 844550"/>
              <a:gd name="connsiteY2" fmla="*/ 0 h 590550"/>
              <a:gd name="connsiteX3" fmla="*/ 342900 w 844550"/>
              <a:gd name="connsiteY3" fmla="*/ 209550 h 590550"/>
              <a:gd name="connsiteX4" fmla="*/ 0 w 844550"/>
              <a:gd name="connsiteY4" fmla="*/ 209550 h 590550"/>
              <a:gd name="connsiteX5" fmla="*/ 6350 w 844550"/>
              <a:gd name="connsiteY5" fmla="*/ 590550 h 590550"/>
              <a:gd name="connsiteX6" fmla="*/ 844550 w 844550"/>
              <a:gd name="connsiteY6" fmla="*/ 58420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550" h="590550">
                <a:moveTo>
                  <a:pt x="844550" y="584200"/>
                </a:moveTo>
                <a:cubicBezTo>
                  <a:pt x="842433" y="389467"/>
                  <a:pt x="840317" y="194733"/>
                  <a:pt x="838200" y="0"/>
                </a:cubicBezTo>
                <a:lnTo>
                  <a:pt x="342900" y="0"/>
                </a:lnTo>
                <a:lnTo>
                  <a:pt x="342900" y="209550"/>
                </a:lnTo>
                <a:lnTo>
                  <a:pt x="0" y="209550"/>
                </a:lnTo>
                <a:lnTo>
                  <a:pt x="6350" y="590550"/>
                </a:lnTo>
                <a:lnTo>
                  <a:pt x="844550" y="584200"/>
                </a:lnTo>
                <a:close/>
              </a:path>
            </a:pathLst>
          </a:custGeom>
          <a:solidFill>
            <a:srgbClr val="00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251468" y="1611214"/>
            <a:ext cx="359676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Bi-modal distribution of 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binary separation</a:t>
            </a:r>
            <a:endParaRPr lang="ja-JP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567592" y="1647608"/>
            <a:ext cx="489204" cy="47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横巻き 23"/>
          <p:cNvSpPr/>
          <p:nvPr/>
        </p:nvSpPr>
        <p:spPr>
          <a:xfrm>
            <a:off x="401291" y="-16479"/>
            <a:ext cx="8001662" cy="169579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Distributions</a:t>
            </a:r>
            <a:endParaRPr lang="ja-JP" alt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35492"/>
            <a:ext cx="4591728" cy="326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153838" y="632966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/>
              <a:t>[C/H] </a:t>
            </a:r>
            <a:endParaRPr lang="ja-JP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3" y="7101408"/>
            <a:ext cx="4460895" cy="59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9" y="1907804"/>
            <a:ext cx="5904656" cy="45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4445" y="218453"/>
            <a:ext cx="8229600" cy="1600200"/>
          </a:xfrm>
        </p:spPr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Bi-modal</a:t>
            </a:r>
            <a:r>
              <a:rPr lang="en-US" altLang="ja-JP" dirty="0" smtClean="0"/>
              <a:t> distributions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mother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binaries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2476378"/>
            <a:ext cx="5972908" cy="44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67384" y="3713256"/>
            <a:ext cx="1530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000" dirty="0" smtClean="0">
                <a:solidFill>
                  <a:srgbClr val="0000FF"/>
                </a:solidFill>
              </a:rPr>
              <a:t>Roche </a:t>
            </a:r>
          </a:p>
          <a:p>
            <a:pPr marL="0" lvl="1"/>
            <a:r>
              <a:rPr lang="en-US" altLang="ja-JP" sz="2000" dirty="0" smtClean="0">
                <a:solidFill>
                  <a:srgbClr val="0000FF"/>
                </a:solidFill>
              </a:rPr>
              <a:t>lobe overflow</a:t>
            </a:r>
          </a:p>
        </p:txBody>
      </p:sp>
      <p:sp>
        <p:nvSpPr>
          <p:cNvPr id="8" name="右矢印 7"/>
          <p:cNvSpPr/>
          <p:nvPr/>
        </p:nvSpPr>
        <p:spPr>
          <a:xfrm>
            <a:off x="3491880" y="3943945"/>
            <a:ext cx="504056" cy="349151"/>
          </a:xfrm>
          <a:prstGeom prst="rightArrow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0482" y="3785264"/>
            <a:ext cx="1873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carbon accreted</a:t>
            </a:r>
          </a:p>
          <a:p>
            <a:r>
              <a:rPr lang="ja-JP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[C/Fe]&lt;0.7</a:t>
            </a:r>
            <a:endParaRPr kumimoji="1" lang="ja-JP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1583012" y="3901617"/>
            <a:ext cx="538124" cy="319471"/>
          </a:xfrm>
          <a:prstGeom prst="leftArrow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47656" y="1706467"/>
            <a:ext cx="27728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ja-JP" baseline="30000" dirty="0"/>
          </a:p>
          <a:p>
            <a:r>
              <a:rPr kumimoji="1" lang="en-US" altLang="ja-JP" sz="2800" b="1" dirty="0" smtClean="0">
                <a:solidFill>
                  <a:srgbClr val="660066"/>
                </a:solidFill>
              </a:rPr>
              <a:t>Orbital</a:t>
            </a:r>
            <a:r>
              <a:rPr kumimoji="1" lang="ja-JP" altLang="en-US" sz="2800" b="1" dirty="0" smtClean="0">
                <a:solidFill>
                  <a:srgbClr val="660066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660066"/>
                </a:solidFill>
              </a:rPr>
              <a:t>period</a:t>
            </a:r>
          </a:p>
          <a:p>
            <a:endParaRPr kumimoji="1" lang="en-US" altLang="ja-JP" sz="2400" b="1" dirty="0" smtClean="0">
              <a:solidFill>
                <a:srgbClr val="0000FF"/>
              </a:solidFill>
            </a:endParaRPr>
          </a:p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CEMP-s:</a:t>
            </a:r>
            <a:r>
              <a:rPr kumimoji="1" lang="ja-JP" altLang="en-US" sz="2400" dirty="0" smtClean="0"/>
              <a:t>  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Log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3.44 (3.0)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r>
              <a:rPr lang="ja-JP" altLang="en-US" sz="2400" dirty="0">
                <a:sym typeface="MT Symbol"/>
              </a:rPr>
              <a:t> </a:t>
            </a:r>
            <a:r>
              <a:rPr lang="ja-JP" altLang="en-US" sz="2400" dirty="0" smtClean="0">
                <a:sym typeface="MT Symbol"/>
              </a:rPr>
              <a:t>           </a:t>
            </a:r>
            <a:r>
              <a:rPr lang="en-US" altLang="ja-JP" sz="2400" dirty="0" smtClean="0"/>
              <a:t> 0.61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(0.35)</a:t>
            </a:r>
          </a:p>
          <a:p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o-CEMP-no</a:t>
            </a:r>
            <a:r>
              <a:rPr kumimoji="1" lang="en-US" altLang="ja-JP" sz="2400" dirty="0" smtClean="0"/>
              <a:t>:</a:t>
            </a:r>
            <a:r>
              <a:rPr lang="en-US" altLang="ja-JP" sz="2400" dirty="0"/>
              <a:t> </a:t>
            </a:r>
            <a:endParaRPr lang="en-US" altLang="ja-JP" sz="2400" dirty="0" smtClean="0"/>
          </a:p>
          <a:p>
            <a:r>
              <a:rPr lang="en-US" altLang="ja-JP" sz="2400" dirty="0"/>
              <a:t>Log</a:t>
            </a:r>
            <a:r>
              <a:rPr lang="ja-JP" altLang="en-US" sz="2400" dirty="0"/>
              <a:t> </a:t>
            </a:r>
            <a:r>
              <a:rPr lang="en-US" altLang="ja-JP" sz="2400" dirty="0"/>
              <a:t>P = </a:t>
            </a:r>
            <a:r>
              <a:rPr lang="en-US" altLang="ja-JP" sz="2400" dirty="0" smtClean="0"/>
              <a:t>4.91</a:t>
            </a:r>
            <a:r>
              <a:rPr lang="ja-JP" altLang="en-US" sz="2400" dirty="0" smtClean="0">
                <a:sym typeface="MT Symbol"/>
              </a:rPr>
              <a:t></a:t>
            </a:r>
            <a:r>
              <a:rPr lang="en-US" altLang="ja-JP" sz="2400" dirty="0" smtClean="0"/>
              <a:t> 0.23</a:t>
            </a:r>
          </a:p>
          <a:p>
            <a:pPr lvl="1"/>
            <a:r>
              <a:rPr kumimoji="1" lang="en-US" altLang="ja-JP" sz="2000" b="1" dirty="0" smtClean="0">
                <a:solidFill>
                  <a:srgbClr val="FF0000"/>
                </a:solidFill>
              </a:rPr>
              <a:t>Both [Fe/H]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&gt;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-3.4 and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&lt;-3.4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403648" y="5122239"/>
            <a:ext cx="129164" cy="1126580"/>
          </a:xfrm>
          <a:prstGeom prst="straightConnector1">
            <a:avLst/>
          </a:prstGeom>
          <a:ln w="22225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39552" y="5883369"/>
            <a:ext cx="763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ja-JP" baseline="30000" dirty="0"/>
          </a:p>
          <a:p>
            <a:r>
              <a:rPr lang="en-US" altLang="ja-JP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Solar</a:t>
            </a:r>
            <a:r>
              <a:rPr lang="ja-JP" alt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en-US" altLang="ja-JP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</a:rPr>
              <a:t>(</a:t>
            </a:r>
            <a:r>
              <a:rPr lang="en-US" altLang="ja-JP" dirty="0" err="1" smtClean="0">
                <a:solidFill>
                  <a:srgbClr val="008000"/>
                </a:solidFill>
              </a:rPr>
              <a:t>Duquennoy</a:t>
            </a:r>
            <a:r>
              <a:rPr lang="en-US" altLang="ja-JP" dirty="0" smtClean="0">
                <a:solidFill>
                  <a:srgbClr val="008000"/>
                </a:solidFill>
              </a:rPr>
              <a:t> </a:t>
            </a:r>
            <a:r>
              <a:rPr lang="en-US" altLang="ja-JP" dirty="0">
                <a:solidFill>
                  <a:srgbClr val="008000"/>
                </a:solidFill>
              </a:rPr>
              <a:t>&amp; Mayer </a:t>
            </a:r>
            <a:r>
              <a:rPr lang="en-US" altLang="ja-JP" dirty="0" smtClean="0">
                <a:solidFill>
                  <a:srgbClr val="008000"/>
                </a:solidFill>
              </a:rPr>
              <a:t>1991)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2888106" y="2486799"/>
            <a:ext cx="0" cy="3606497"/>
          </a:xfrm>
          <a:prstGeom prst="line">
            <a:avLst/>
          </a:prstGeom>
          <a:ln w="3492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767384" y="3058314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period binary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37190" y="3068155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binary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3" grpId="0" animBg="1"/>
      <p:bldP spid="5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3.</a:t>
            </a:r>
            <a:r>
              <a:rPr kumimoji="1" lang="ja-JP" altLang="en-US" sz="5400" dirty="0" smtClean="0"/>
              <a:t> </a:t>
            </a:r>
            <a:r>
              <a:rPr kumimoji="1" lang="en-US" altLang="ja-JP" sz="5400" dirty="0" smtClean="0"/>
              <a:t>Formation history of Binaries in the early universe</a:t>
            </a:r>
            <a:endParaRPr kumimoji="1" lang="ja-JP" altLang="en-US" sz="5400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70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83568" y="1632000"/>
            <a:ext cx="7949547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the formation history </a:t>
            </a: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through the analyses of extremely-metal poor stars in the Galactic halo</a:t>
            </a:r>
            <a:endParaRPr lang="en-US" altLang="ja-JP" sz="2400" dirty="0" smtClean="0">
              <a:solidFill>
                <a:srgbClr val="C00000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897411" y="2564904"/>
            <a:ext cx="3684387" cy="3800293"/>
            <a:chOff x="4855792" y="2750732"/>
            <a:chExt cx="3876987" cy="39343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792" y="2863913"/>
              <a:ext cx="3876987" cy="382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5764684" y="2750732"/>
              <a:ext cx="2461524" cy="31985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5422636" y="3570757"/>
              <a:ext cx="1837262" cy="955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[Fe/H]&lt;-2.5:682</a:t>
              </a:r>
            </a:p>
            <a:p>
              <a:r>
                <a:rPr kumimoji="1" lang="en-US" altLang="ja-JP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[Fe/H]&lt;-3: 348</a:t>
              </a:r>
            </a:p>
            <a:p>
              <a:r>
                <a:rPr lang="en-US" altLang="ja-JP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[Fe/H]&lt;-4:  18</a:t>
              </a:r>
              <a:endParaRPr kumimoji="1" lang="ja-JP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43944" y="188640"/>
            <a:ext cx="8229600" cy="144016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ja-JP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Galactic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Archeology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源ノ明朝 Medium" pitchFamily="18" charset="-128"/>
                <a:ea typeface="源ノ明朝 Medium" pitchFamily="18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源ノ明朝 Medium" pitchFamily="18" charset="-128"/>
                <a:ea typeface="源ノ明朝 Medium" pitchFamily="18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源ノ明朝 Medium" pitchFamily="18" charset="-128"/>
                <a:ea typeface="源ノ明朝 Medium" pitchFamily="18" charset="-128"/>
              </a:rPr>
            </a:b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源ノ明朝 Medium" pitchFamily="18" charset="-128"/>
                <a:ea typeface="源ノ明朝 Medium" pitchFamily="18" charset="-128"/>
              </a:rPr>
              <a:t>銀河考古学</a:t>
            </a: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6" y="2703572"/>
            <a:ext cx="4258234" cy="36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-1476672" y="4190574"/>
            <a:ext cx="3724096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the Galactic plane</a:t>
            </a:r>
            <a:r>
              <a:rPr kumimoji="1" lang="ja-JP" altLang="en-US" dirty="0" smtClean="0"/>
              <a:t> </a:t>
            </a:r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(pc)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48264" y="6444044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98461" y="6333604"/>
            <a:ext cx="82586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[Fe/H]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56909" y="6341370"/>
            <a:ext cx="530915" cy="3052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9752" y="6309320"/>
            <a:ext cx="82586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[Fe/H]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30692" y="4375240"/>
            <a:ext cx="1005403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kumimoji="1" lang="en-US" altLang="ja-JP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199124" y="6301427"/>
            <a:ext cx="3253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 dirty="0" smtClean="0">
                <a:solidFill>
                  <a:srgbClr val="CC0066"/>
                </a:solidFill>
                <a:latin typeface="Times New Roman" pitchFamily="18" charset="0"/>
              </a:rPr>
              <a:t>=log(</a:t>
            </a:r>
            <a:r>
              <a:rPr lang="en-US" altLang="ja-JP" sz="2000" b="1" dirty="0" err="1" smtClean="0">
                <a:solidFill>
                  <a:srgbClr val="CC0066"/>
                </a:solidFill>
                <a:latin typeface="Times New Roman" pitchFamily="18" charset="0"/>
              </a:rPr>
              <a:t>N</a:t>
            </a:r>
            <a:r>
              <a:rPr lang="en-US" altLang="ja-JP" sz="2000" b="1" baseline="-25000" dirty="0" err="1" smtClean="0">
                <a:solidFill>
                  <a:srgbClr val="CC0066"/>
                </a:solidFill>
                <a:latin typeface="Times New Roman" pitchFamily="18" charset="0"/>
              </a:rPr>
              <a:t>Fe</a:t>
            </a:r>
            <a:r>
              <a:rPr lang="en-US" altLang="ja-JP" sz="2000" b="1" dirty="0" smtClean="0">
                <a:solidFill>
                  <a:srgbClr val="CC0066"/>
                </a:solidFill>
                <a:latin typeface="Times New Roman" pitchFamily="18" charset="0"/>
              </a:rPr>
              <a:t>/N</a:t>
            </a:r>
            <a:r>
              <a:rPr lang="en-US" altLang="ja-JP" sz="20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H</a:t>
            </a:r>
            <a:r>
              <a:rPr lang="en-US" altLang="ja-JP" sz="2000" b="1" dirty="0" smtClean="0">
                <a:solidFill>
                  <a:srgbClr val="CC0066"/>
                </a:solidFill>
                <a:latin typeface="Times New Roman" pitchFamily="18" charset="0"/>
              </a:rPr>
              <a:t>) - log(</a:t>
            </a:r>
            <a:r>
              <a:rPr lang="en-US" altLang="ja-JP" sz="2000" b="1" dirty="0" err="1" smtClean="0">
                <a:solidFill>
                  <a:srgbClr val="CC0066"/>
                </a:solidFill>
                <a:latin typeface="Times New Roman" pitchFamily="18" charset="0"/>
              </a:rPr>
              <a:t>N</a:t>
            </a:r>
            <a:r>
              <a:rPr lang="en-US" altLang="ja-JP" sz="2000" b="1" baseline="-25000" dirty="0" err="1" smtClean="0">
                <a:solidFill>
                  <a:srgbClr val="CC0066"/>
                </a:solidFill>
                <a:latin typeface="Times New Roman" pitchFamily="18" charset="0"/>
              </a:rPr>
              <a:t>Fe</a:t>
            </a:r>
            <a:r>
              <a:rPr lang="en-US" altLang="ja-JP" sz="2000" b="1" dirty="0" smtClean="0">
                <a:solidFill>
                  <a:srgbClr val="CC0066"/>
                </a:solidFill>
                <a:latin typeface="Times New Roman" pitchFamily="18" charset="0"/>
              </a:rPr>
              <a:t>/N</a:t>
            </a:r>
            <a:r>
              <a:rPr lang="en-US" altLang="ja-JP" sz="2000" b="1" baseline="-25000" dirty="0">
                <a:solidFill>
                  <a:srgbClr val="CC0066"/>
                </a:solidFill>
                <a:latin typeface="Times New Roman" pitchFamily="18" charset="0"/>
              </a:rPr>
              <a:t>H</a:t>
            </a:r>
            <a:r>
              <a:rPr lang="en-US" altLang="ja-JP" sz="2000" b="1" dirty="0" smtClean="0">
                <a:solidFill>
                  <a:srgbClr val="CC0066"/>
                </a:solidFill>
                <a:latin typeface="Times New Roman" pitchFamily="18" charset="0"/>
              </a:rPr>
              <a:t>)</a:t>
            </a:r>
            <a:r>
              <a:rPr lang="en-US" altLang="ja-JP" sz="2000" b="1" baseline="-25000" dirty="0">
                <a:solidFill>
                  <a:srgbClr val="CC0066"/>
                </a:solidFill>
                <a:latin typeface="Times New Roman" pitchFamily="18" charset="0"/>
              </a:rPr>
              <a:t>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3154" y="288429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Metallicity distribution </a:t>
            </a:r>
            <a:endParaRPr kumimoji="1" lang="ja-JP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62031" y="284364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distribution</a:t>
            </a:r>
            <a:endParaRPr kumimoji="1" lang="ja-JP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70610" y="4869160"/>
            <a:ext cx="2588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</a:rPr>
              <a:t>SAGA</a:t>
            </a:r>
            <a:r>
              <a:rPr lang="ja-JP" altLang="en-US" sz="2000" dirty="0">
                <a:solidFill>
                  <a:srgbClr val="C00000"/>
                </a:solidFill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</a:rPr>
              <a:t>database</a:t>
            </a:r>
            <a:r>
              <a:rPr lang="en-US" altLang="ja-JP" dirty="0" smtClean="0">
                <a:solidFill>
                  <a:srgbClr val="C00000"/>
                </a:solidFill>
              </a:rPr>
              <a:t> </a:t>
            </a:r>
          </a:p>
          <a:p>
            <a:r>
              <a:rPr kumimoji="1" lang="en-US" altLang="ja-JP" dirty="0" smtClean="0"/>
              <a:t>www.sagadatabase.jp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(Suda et al. 2008, 2011</a:t>
            </a:r>
            <a:r>
              <a:rPr lang="en-US" altLang="ja-JP" dirty="0" smtClean="0">
                <a:solidFill>
                  <a:srgbClr val="C00000"/>
                </a:solidFill>
              </a:rPr>
              <a:t>)</a:t>
            </a:r>
            <a:endParaRPr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465587" y="6410041"/>
            <a:ext cx="1912703" cy="369332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Norris et al. 2013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79979" y="3669647"/>
            <a:ext cx="3960440" cy="2747754"/>
            <a:chOff x="107504" y="3951138"/>
            <a:chExt cx="4536504" cy="2945696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07504" y="3951138"/>
              <a:ext cx="4536504" cy="2945696"/>
              <a:chOff x="4439096" y="1358595"/>
              <a:chExt cx="4645899" cy="3616481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752"/>
              <a:stretch/>
            </p:blipFill>
            <p:spPr bwMode="auto">
              <a:xfrm>
                <a:off x="4439096" y="4034341"/>
                <a:ext cx="4644008" cy="940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56715"/>
              <a:stretch/>
            </p:blipFill>
            <p:spPr bwMode="auto">
              <a:xfrm>
                <a:off x="4440987" y="1358595"/>
                <a:ext cx="4644008" cy="285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正方形/長方形 7"/>
            <p:cNvSpPr/>
            <p:nvPr/>
          </p:nvSpPr>
          <p:spPr>
            <a:xfrm>
              <a:off x="3247340" y="4509120"/>
              <a:ext cx="1227650" cy="395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CEMP-s</a:t>
              </a:r>
              <a:endParaRPr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289617" y="5157192"/>
              <a:ext cx="12335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CEMP-no</a:t>
              </a:r>
              <a:endParaRPr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29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CEMP-s</a:t>
            </a:r>
            <a:r>
              <a:rPr lang="en-US" altLang="ja-JP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only for [Fe/H]&gt;-3.4</a:t>
            </a:r>
            <a:endParaRPr lang="en-US" altLang="ja-JP" sz="2800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⇒ </a:t>
            </a:r>
            <a:r>
              <a:rPr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short-period binaries</a:t>
            </a:r>
            <a:r>
              <a:rPr lang="ja-JP" alt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ja-JP" alt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baseline="30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ja-JP" alt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[Fe/H]&lt;-</a:t>
            </a:r>
            <a:r>
              <a:rPr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</a:p>
          <a:p>
            <a:pPr marL="0" indent="0">
              <a:buNone/>
            </a:pPr>
            <a:r>
              <a:rPr lang="en-US" altLang="ja-JP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since</a:t>
            </a:r>
            <a:r>
              <a:rPr lang="ja-JP" alt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s-process</a:t>
            </a:r>
            <a:r>
              <a:rPr lang="ja-JP" alt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independent of the metallicity</a:t>
            </a:r>
          </a:p>
        </p:txBody>
      </p:sp>
      <p:sp>
        <p:nvSpPr>
          <p:cNvPr id="4" name="横巻き 3"/>
          <p:cNvSpPr/>
          <p:nvPr/>
        </p:nvSpPr>
        <p:spPr>
          <a:xfrm>
            <a:off x="364864" y="44624"/>
            <a:ext cx="8001662" cy="177300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Metallicity distribution of CEMP stars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 bwMode="auto">
          <a:xfrm>
            <a:off x="5058632" y="7245424"/>
            <a:ext cx="3905856" cy="27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 rot="16200000">
            <a:off x="137799" y="4385986"/>
            <a:ext cx="148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Dotum" pitchFamily="34" charset="-127"/>
                <a:ea typeface="Dotum" pitchFamily="34" charset="-127"/>
              </a:rPr>
              <a:t>frequency</a:t>
            </a:r>
            <a:endParaRPr lang="ja-JP" altLang="en-US" b="1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" y="3662329"/>
            <a:ext cx="4415849" cy="299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44008" y="3614594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Lo-CEMP-s: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from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[Fe/H]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(limit of Ba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detection)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ja-JP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(limit of CEMP star)</a:t>
            </a:r>
            <a:endParaRPr kumimoji="1" lang="en-US" altLang="ja-JP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long-period binaries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 the metallicity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-1" y="7333370"/>
            <a:ext cx="3958828" cy="2368551"/>
            <a:chOff x="-115645" y="7822846"/>
            <a:chExt cx="4534658" cy="253917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-115645" y="8034118"/>
              <a:ext cx="4534658" cy="2327904"/>
              <a:chOff x="4210566" y="6371339"/>
              <a:chExt cx="4644009" cy="2858007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752"/>
              <a:stretch/>
            </p:blipFill>
            <p:spPr bwMode="auto">
              <a:xfrm>
                <a:off x="4210566" y="6371339"/>
                <a:ext cx="4644008" cy="940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56715"/>
              <a:stretch/>
            </p:blipFill>
            <p:spPr bwMode="auto">
              <a:xfrm>
                <a:off x="4210567" y="6371340"/>
                <a:ext cx="4644008" cy="285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正方形/長方形 17"/>
            <p:cNvSpPr/>
            <p:nvPr/>
          </p:nvSpPr>
          <p:spPr>
            <a:xfrm>
              <a:off x="2845616" y="7822846"/>
              <a:ext cx="1227650" cy="395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CEMP-s</a:t>
              </a:r>
              <a:endParaRPr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970165" y="7849452"/>
              <a:ext cx="12335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CEMP-no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0" y="2650583"/>
            <a:ext cx="3166944" cy="40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0" y="332656"/>
            <a:ext cx="3133037" cy="20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88888" y="2343158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period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binaries formed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endParaRPr lang="en-US" altLang="ja-JP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period binaries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[Fe/H] &gt;-</a:t>
            </a:r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obvious change between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Halo &amp;Disk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</a:t>
            </a:r>
            <a:r>
              <a:rPr lang="en-US" altLang="ja-JP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(Lathan </a:t>
            </a:r>
            <a:r>
              <a:rPr lang="en-US" altLang="ja-JP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ja-JP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2002) ,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for short period binaries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387060" y="2790398"/>
            <a:ext cx="288032" cy="710610"/>
          </a:xfrm>
          <a:prstGeom prst="downArrow">
            <a:avLst/>
          </a:prstGeom>
          <a:solidFill>
            <a:srgbClr val="CC0066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82208" y="5805264"/>
            <a:ext cx="225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Spectroscopic binaries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6608" y="3947792"/>
            <a:ext cx="22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 smtClean="0">
                <a:solidFill>
                  <a:srgbClr val="0000FF"/>
                </a:solidFill>
              </a:rPr>
              <a:t>Single stars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8384" y="3501008"/>
            <a:ext cx="83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 stars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90818" y="2636912"/>
            <a:ext cx="86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 stars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7569" y="437763"/>
            <a:ext cx="1803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kumimoji="1" lang="ja-JP" alt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kumimoji="1" lang="ja-JP" altLang="en-US" sz="2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59" y="346626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[Fe/H]≈ -</a:t>
            </a:r>
            <a:r>
              <a:rPr lang="en-US" altLang="ja-JP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3.4:</a:t>
            </a:r>
            <a:r>
              <a:rPr lang="ja-JP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12309" y="2225919"/>
            <a:ext cx="215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Fraction</a:t>
            </a:r>
            <a:endParaRPr kumimoji="1" lang="ja-JP" altLang="en-US" sz="2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57140" y="506879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1403648" y="4358186"/>
            <a:ext cx="288032" cy="710610"/>
          </a:xfrm>
          <a:prstGeom prst="downArrow">
            <a:avLst/>
          </a:prstGeom>
          <a:solidFill>
            <a:srgbClr val="CC0066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2561132" y="4358186"/>
            <a:ext cx="288032" cy="710610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2412776" y="2329136"/>
            <a:ext cx="2136176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8000"/>
                </a:solidFill>
                <a:latin typeface="+mn-ea"/>
                <a:cs typeface="Times New Roman" panose="02020603050405020304" pitchFamily="18" charset="0"/>
              </a:rPr>
              <a:t>連星形成の金属量依存</a:t>
            </a:r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374" y="476672"/>
            <a:ext cx="9036496" cy="1440160"/>
          </a:xfrm>
        </p:spPr>
        <p:txBody>
          <a:bodyPr/>
          <a:lstStyle/>
          <a:p>
            <a:pPr algn="l"/>
            <a:r>
              <a:rPr kumimoji="1" lang="en-US" altLang="ja-JP" dirty="0" smtClean="0">
                <a:latin typeface="+mn-ea"/>
                <a:ea typeface="+mn-ea"/>
                <a:cs typeface="Times New Roman" panose="02020603050405020304" pitchFamily="18" charset="0"/>
              </a:rPr>
              <a:t>Formation </a:t>
            </a:r>
            <a:br>
              <a:rPr kumimoji="1" lang="en-US" altLang="ja-JP" dirty="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kumimoji="1" lang="en-US" altLang="ja-JP" dirty="0" smtClean="0">
                <a:latin typeface="+mn-ea"/>
                <a:ea typeface="+mn-ea"/>
                <a:cs typeface="Times New Roman" panose="02020603050405020304" pitchFamily="18" charset="0"/>
              </a:rPr>
              <a:t>History of Binary</a:t>
            </a:r>
            <a:endParaRPr kumimoji="1" lang="ja-JP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7504" y="1964309"/>
            <a:ext cx="2136176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8000"/>
                </a:solidFill>
                <a:latin typeface="+mn-ea"/>
                <a:cs typeface="Times New Roman" panose="02020603050405020304" pitchFamily="18" charset="0"/>
              </a:rPr>
              <a:t>metallicity</a:t>
            </a:r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539552" y="2427850"/>
            <a:ext cx="144016" cy="3333779"/>
          </a:xfrm>
          <a:prstGeom prst="downArrow">
            <a:avLst/>
          </a:prstGeom>
          <a:solidFill>
            <a:srgbClr val="008000"/>
          </a:solidFill>
          <a:ln w="31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2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4.</a:t>
            </a:r>
            <a:r>
              <a:rPr kumimoji="1" lang="ja-JP" altLang="en-US" sz="5400" dirty="0" smtClean="0"/>
              <a:t> </a:t>
            </a:r>
            <a:r>
              <a:rPr kumimoji="1" lang="en-US" altLang="ja-JP" sz="5400" dirty="0" smtClean="0"/>
              <a:t>P</a:t>
            </a:r>
            <a:r>
              <a:rPr lang="en-US" altLang="ja-JP" sz="5400" dirty="0" smtClean="0"/>
              <a:t>athways </a:t>
            </a:r>
            <a:r>
              <a:rPr lang="en-US" altLang="ja-JP" sz="5400" dirty="0"/>
              <a:t>to 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5400" dirty="0" smtClean="0"/>
              <a:t>low-mass</a:t>
            </a:r>
            <a:r>
              <a:rPr lang="ja-JP" altLang="en-US" sz="5400" dirty="0" smtClean="0"/>
              <a:t> </a:t>
            </a:r>
            <a:r>
              <a:rPr lang="en-US" altLang="ja-JP" sz="5400" dirty="0" smtClean="0"/>
              <a:t>binary </a:t>
            </a:r>
            <a:r>
              <a:rPr lang="en-US" altLang="ja-JP" sz="5400" dirty="0"/>
              <a:t>formation (with </a:t>
            </a:r>
            <a:r>
              <a:rPr lang="en-US" altLang="ja-JP" sz="5400" dirty="0" smtClean="0"/>
              <a:t>the primaries</a:t>
            </a:r>
            <a:r>
              <a:rPr lang="en-US" altLang="ja-JP" sz="5400" dirty="0"/>
              <a:t> </a:t>
            </a:r>
            <a:r>
              <a:rPr lang="en-US" altLang="ja-JP" sz="5400" dirty="0" smtClean="0"/>
              <a:t>of AGB stars)</a:t>
            </a:r>
            <a:endParaRPr kumimoji="1" lang="ja-JP" altLang="en-US" sz="5400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3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/>
          <a:stretch/>
        </p:blipFill>
        <p:spPr bwMode="auto">
          <a:xfrm>
            <a:off x="4502661" y="3676830"/>
            <a:ext cx="4280472" cy="27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45" y="4152984"/>
            <a:ext cx="3874253" cy="24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973" y="660302"/>
            <a:ext cx="8229600" cy="1416570"/>
          </a:xfrm>
        </p:spPr>
        <p:txBody>
          <a:bodyPr/>
          <a:lstStyle/>
          <a:p>
            <a:pPr algn="l"/>
            <a:r>
              <a:rPr lang="en-US" altLang="ja-JP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9276" y="1673527"/>
            <a:ext cx="7566769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fragmentation of turbulent gas cores and filaments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(wide binaries)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smaller-scale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of a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protostellar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(short period binaries</a:t>
            </a:r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core </a:t>
            </a:r>
            <a:r>
              <a:rPr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(close binaries)</a:t>
            </a:r>
            <a:endParaRPr kumimoji="1" lang="ja-JP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1" y="4009790"/>
            <a:ext cx="4104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006600"/>
                </a:solidFill>
                <a:latin typeface="+mn-ea"/>
                <a:cs typeface="Times New Roman" panose="02020603050405020304" pitchFamily="18" charset="0"/>
              </a:rPr>
              <a:t>Metallicity dependence</a:t>
            </a:r>
          </a:p>
          <a:p>
            <a:r>
              <a:rPr lang="ja-JP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altLang="ja-JP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ja-JP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</a:t>
            </a:r>
            <a:r>
              <a:rPr lang="ja-JP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</a:p>
          <a:p>
            <a:r>
              <a:rPr kumimoji="1" lang="ja-JP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altLang="ja-JP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larger metallicity </a:t>
            </a:r>
          </a:p>
          <a:p>
            <a:pPr algn="r"/>
            <a:r>
              <a:rPr lang="en-US" altLang="ja-JP" sz="24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Machida et al. (2010)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5360" y="563235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First core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3624" y="6228020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Omukai</a:t>
            </a:r>
            <a:r>
              <a:rPr kumimoji="1" lang="en-US" altLang="ja-JP" dirty="0" smtClean="0"/>
              <a:t> + (2005)</a:t>
            </a:r>
            <a:endParaRPr kumimoji="1" lang="ja-JP" altLang="en-US" dirty="0"/>
          </a:p>
        </p:txBody>
      </p:sp>
      <p:sp>
        <p:nvSpPr>
          <p:cNvPr id="13" name="横巻き 12"/>
          <p:cNvSpPr/>
          <p:nvPr/>
        </p:nvSpPr>
        <p:spPr>
          <a:xfrm>
            <a:off x="286578" y="0"/>
            <a:ext cx="8001662" cy="169579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altLang="ja-JP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binaries</a:t>
            </a:r>
            <a:endParaRPr lang="ja-JP" altLang="en-US" sz="48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61818" y="4730302"/>
            <a:ext cx="10695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b="1" dirty="0" smtClean="0">
                <a:solidFill>
                  <a:srgbClr val="C00000"/>
                </a:solidFill>
              </a:rPr>
              <a:t>Second  </a:t>
            </a:r>
          </a:p>
          <a:p>
            <a:pPr>
              <a:lnSpc>
                <a:spcPts val="1500"/>
              </a:lnSpc>
            </a:pPr>
            <a:r>
              <a:rPr kumimoji="1" lang="en-US" altLang="ja-JP" b="1" dirty="0" smtClean="0">
                <a:solidFill>
                  <a:srgbClr val="C00000"/>
                </a:solidFill>
              </a:rPr>
              <a:t>core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974"/>
            <a:ext cx="8229600" cy="1600200"/>
          </a:xfrm>
        </p:spPr>
        <p:txBody>
          <a:bodyPr/>
          <a:lstStyle/>
          <a:p>
            <a:pPr algn="l"/>
            <a:r>
              <a:rPr lang="en-US" altLang="ja-JP" sz="4800" dirty="0" smtClean="0">
                <a:latin typeface="+mn-ea"/>
                <a:ea typeface="+mn-ea"/>
              </a:rPr>
              <a:t>Mass &amp; Circumstellar disk of Protostars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037"/>
            <a:ext cx="4032448" cy="347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2596104"/>
            <a:ext cx="4165987" cy="372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5" y="176758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separation increases with the metallicity: close binary</a:t>
            </a:r>
            <a:r>
              <a:rPr kumimoji="1" lang="ja-JP" alt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kumimoji="1" lang="ja-JP" alt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kumimoji="1" lang="ja-JP" alt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kumimoji="1" lang="ja-JP" alt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1" lang="ja-JP" alt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[Fe/H]</a:t>
            </a:r>
            <a:r>
              <a:rPr lang="ja-JP" alt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kumimoji="1" lang="ja-JP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9992" y="1758584"/>
            <a:ext cx="403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Mass of protostar is likely to differ between [Fe/H]</a:t>
            </a:r>
            <a:r>
              <a:rPr lang="ja-JP" altLang="en-US" sz="2000" b="1" dirty="0">
                <a:solidFill>
                  <a:srgbClr val="008000"/>
                </a:solidFill>
                <a:latin typeface="Cambria Math"/>
              </a:rPr>
              <a:t> </a:t>
            </a:r>
            <a:r>
              <a:rPr lang="en-US" altLang="ja-JP" sz="2000" b="1" dirty="0" smtClean="0">
                <a:solidFill>
                  <a:srgbClr val="008000"/>
                </a:solidFill>
                <a:latin typeface="Cambria Math"/>
              </a:rPr>
              <a:t>= </a:t>
            </a:r>
            <a:r>
              <a:rPr kumimoji="1" lang="en-US" altLang="ja-JP" sz="2000" b="1" dirty="0" smtClean="0">
                <a:solidFill>
                  <a:srgbClr val="008000"/>
                </a:solidFill>
              </a:rPr>
              <a:t>-4 and -3.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293713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kumimoji="1" lang="ja-JP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23196" y="4437112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Low-mass</a:t>
            </a:r>
          </a:p>
          <a:p>
            <a:r>
              <a:rPr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AGB stars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1" y="2752087"/>
            <a:ext cx="3789746" cy="357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79426" y="632001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Machida </a:t>
            </a:r>
            <a:r>
              <a:rPr lang="en-US" altLang="ja-JP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ja-JP" alt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ja-JP" alt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</a:t>
            </a:r>
            <a:r>
              <a:rPr lang="en-US" altLang="ja-JP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8104" y="6329286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Machida </a:t>
            </a:r>
            <a:r>
              <a:rPr lang="en-US" altLang="ja-JP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ja-JP" alt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Nakamura</a:t>
            </a:r>
            <a:r>
              <a:rPr lang="ja-JP" alt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</a:t>
            </a:r>
            <a:r>
              <a:rPr lang="en-US" altLang="ja-JP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01646" y="7389440"/>
            <a:ext cx="813690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205" y="1196752"/>
            <a:ext cx="8712460" cy="548465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Variations in the C-abundance and N-capture elements observed from CEMP stars explicable in terms of  the mass transfer from AGB stars in the binaries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3200" b="1" dirty="0" smtClean="0">
              <a:solidFill>
                <a:schemeClr val="tx1"/>
              </a:solidFill>
              <a:latin typeface="源ノ明朝 Medium" pitchFamily="18" charset="-128"/>
              <a:ea typeface="源ノ明朝 Medium" pitchFamily="18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Large variations in the efficiency of s-process nucleosynthesis by more than four orders of magnitude</a:t>
            </a:r>
            <a:r>
              <a:rPr lang="en-US" altLang="ja-JP" sz="2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in EMP, AGB</a:t>
            </a:r>
            <a:r>
              <a:rPr lang="ja-JP" altLang="en-US" sz="2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stars</a:t>
            </a:r>
          </a:p>
          <a:p>
            <a:pPr lvl="1" indent="-342900"/>
            <a:r>
              <a:rPr lang="en-US" altLang="ja-JP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Convective </a:t>
            </a:r>
            <a:r>
              <a:rPr lang="en-US" altLang="ja-JP" sz="28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13</a:t>
            </a:r>
            <a:r>
              <a:rPr lang="en-US" altLang="ja-JP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 burning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in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low-mass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AGB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stars (</a:t>
            </a:r>
            <a:r>
              <a:rPr lang="en-US" altLang="ja-JP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M</a:t>
            </a:r>
            <a:r>
              <a:rPr lang="ja-JP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≲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3.5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M</a:t>
            </a:r>
            <a:r>
              <a:rPr lang="en-US" altLang="ja-JP" sz="2800" b="1" baseline="-25000" dirty="0" smtClean="0">
                <a:solidFill>
                  <a:schemeClr val="tx1"/>
                </a:solidFill>
                <a:latin typeface="ＭＳ 明朝"/>
                <a:ea typeface="ＭＳ 明朝"/>
                <a:cs typeface="Times New Roman" panose="02020603050405020304" pitchFamily="18" charset="0"/>
              </a:rPr>
              <a:t>☉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)</a:t>
            </a:r>
            <a:endParaRPr lang="en-US" altLang="ja-JP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lvl="1" indent="-342900"/>
            <a:r>
              <a:rPr lang="en-US" altLang="ja-JP" sz="28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Convective </a:t>
            </a:r>
            <a:r>
              <a:rPr lang="en-US" altLang="ja-JP" sz="2800" b="1" baseline="30000" dirty="0" smtClean="0">
                <a:solidFill>
                  <a:srgbClr val="339933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22</a:t>
            </a:r>
            <a:r>
              <a:rPr lang="en-US" altLang="ja-JP" sz="28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Ne burning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: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in massive AGB stars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M</a:t>
            </a:r>
            <a:r>
              <a:rPr lang="ja-JP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&gt;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3.5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M</a:t>
            </a:r>
            <a:r>
              <a:rPr lang="en-US" altLang="ja-JP" sz="2800" b="1" baseline="-25000" dirty="0">
                <a:solidFill>
                  <a:schemeClr val="tx1"/>
                </a:solidFill>
                <a:latin typeface="ＭＳ 明朝"/>
                <a:ea typeface="ＭＳ 明朝"/>
                <a:cs typeface="Times New Roman" panose="02020603050405020304" pitchFamily="18" charset="0"/>
              </a:rPr>
              <a:t>☉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)</a:t>
            </a:r>
          </a:p>
          <a:p>
            <a:pPr lvl="1" indent="-342900"/>
            <a:endParaRPr lang="en-US" altLang="ja-JP" sz="2800" b="1" dirty="0" smtClean="0">
              <a:solidFill>
                <a:srgbClr val="006600"/>
              </a:solidFill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Bi-modal distribution of C-abundances </a:t>
            </a:r>
            <a:r>
              <a:rPr lang="ja-JP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⇒ </a:t>
            </a: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period distributions of mother binaries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(also mass difference in the primary stars)</a:t>
            </a:r>
          </a:p>
          <a:p>
            <a:pPr marL="685800" lvl="1"/>
            <a:r>
              <a:rPr lang="en-US" altLang="ja-JP" sz="2800" b="1" dirty="0">
                <a:solidFill>
                  <a:srgbClr val="0033CC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CEMP-s stars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short period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binaries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P</a:t>
            </a:r>
            <a:r>
              <a:rPr lang="ja-JP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&lt;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10</a:t>
            </a:r>
            <a:r>
              <a:rPr lang="en-US" altLang="ja-JP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4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d)</a:t>
            </a:r>
          </a:p>
          <a:p>
            <a:pPr marL="685800" lvl="1"/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Lo-CEMP-no</a:t>
            </a:r>
            <a:r>
              <a:rPr lang="ja-JP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stars:</a:t>
            </a:r>
            <a:r>
              <a:rPr lang="ja-JP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 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long period binaries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P</a:t>
            </a:r>
            <a:r>
              <a:rPr lang="ja-JP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&gt;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10</a:t>
            </a:r>
            <a:r>
              <a:rPr lang="en-US" altLang="ja-JP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4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d</a:t>
            </a:r>
            <a:r>
              <a:rPr lang="en-US" altLang="ja-JP" sz="2800" b="1" dirty="0" smtClean="0">
                <a:solidFill>
                  <a:schemeClr val="tx1"/>
                </a:solidFill>
                <a:latin typeface="源ノ明朝 Medium" pitchFamily="18" charset="-128"/>
                <a:ea typeface="源ノ明朝 Medium" pitchFamily="18" charset="-128"/>
                <a:cs typeface="Times New Roman" panose="02020603050405020304" pitchFamily="18" charset="0"/>
              </a:rPr>
              <a:t>)</a:t>
            </a:r>
          </a:p>
          <a:p>
            <a:pPr marL="400050" lvl="1" indent="0">
              <a:buNone/>
            </a:pPr>
            <a:endParaRPr lang="en-US" altLang="ja-JP" sz="2800" b="1" dirty="0" smtClean="0">
              <a:solidFill>
                <a:schemeClr val="tx1"/>
              </a:solidFill>
              <a:latin typeface="源ノ明朝 Medium" pitchFamily="18" charset="-128"/>
              <a:ea typeface="源ノ明朝 Medium" pitchFamily="18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Formation history of binaries in the early Universe, revealed</a:t>
            </a:r>
          </a:p>
          <a:p>
            <a:pPr lvl="1"/>
            <a:r>
              <a:rPr lang="en-US" altLang="ja-JP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Log-period binaries: </a:t>
            </a: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 regardless of metallicity</a:t>
            </a:r>
          </a:p>
          <a:p>
            <a:pPr lvl="1"/>
            <a:r>
              <a:rPr lang="en-US" altLang="ja-JP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Short period binaries:</a:t>
            </a:r>
            <a:r>
              <a:rPr lang="ja-JP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for [Fe/H] </a:t>
            </a:r>
            <a:r>
              <a:rPr lang="en-US" altLang="ja-JP" sz="3200" b="1" dirty="0" smtClean="0">
                <a:solidFill>
                  <a:schemeClr val="tx1"/>
                </a:solidFill>
                <a:latin typeface="Cambria Math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≳ </a:t>
            </a:r>
            <a:r>
              <a:rPr lang="en-US" altLang="ja-JP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-3.4</a:t>
            </a:r>
            <a:r>
              <a:rPr lang="ja-JP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  ⇒ </a:t>
            </a:r>
            <a:r>
              <a:rPr lang="en-US" altLang="ja-JP" sz="3200" b="1" dirty="0" smtClean="0">
                <a:solidFill>
                  <a:srgbClr val="0080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dust cooling</a:t>
            </a:r>
            <a:endParaRPr lang="en-US" altLang="ja-JP" sz="3200" b="1" dirty="0">
              <a:solidFill>
                <a:srgbClr val="008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4" y="2933532"/>
            <a:ext cx="5233312" cy="373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横巻き 4"/>
          <p:cNvSpPr/>
          <p:nvPr/>
        </p:nvSpPr>
        <p:spPr>
          <a:xfrm>
            <a:off x="364864" y="44624"/>
            <a:ext cx="8001662" cy="177300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Binary periods before vs. after the mass transfer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94510" y="1824915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period binaries (CEMP-s) </a:t>
            </a:r>
          </a:p>
          <a:p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⇓</a:t>
            </a:r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 motion 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Roche-lobe overflow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systems</a:t>
            </a:r>
          </a:p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⇓</a:t>
            </a:r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altLang="ja-JP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binaries </a:t>
            </a:r>
            <a:r>
              <a:rPr lang="en-US" altLang="ja-JP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interaction</a:t>
            </a:r>
            <a:endParaRPr lang="ja-JP" alt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541" y="1824915"/>
            <a:ext cx="437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estimated from accreted carbon abundances</a:t>
            </a:r>
            <a:endParaRPr kumimoji="1" lang="ja-JP" alt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256636" y="2641052"/>
                <a:ext cx="37971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Giants with 2</a:t>
                </a:r>
                <a:r>
                  <a:rPr lang="en-US" altLang="ja-JP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M</a:t>
                </a:r>
                <a:r>
                  <a:rPr lang="en-US" altLang="ja-JP" baseline="-25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ＭＳ 明朝"/>
                    <a:cs typeface="Times New Roman" panose="02020603050405020304" pitchFamily="18" charset="0"/>
                  </a:rPr>
                  <a:t>☉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000" b="1" i="1">
                        <a:solidFill>
                          <a:srgbClr val="008000"/>
                        </a:solidFill>
                        <a:latin typeface="Cambria Math"/>
                      </a:rPr>
                      <m:t>𝒗</m:t>
                    </m:r>
                    <m:r>
                      <a:rPr lang="en-US" altLang="ja-JP" sz="2000" b="1" baseline="-25000">
                        <a:solidFill>
                          <a:srgbClr val="008000"/>
                        </a:solidFill>
                        <a:latin typeface="Cambria Math"/>
                      </a:rPr>
                      <m:t>𝐰𝐢𝐧𝐝</m:t>
                    </m:r>
                    <m:r>
                      <a:rPr lang="en-US" altLang="ja-JP" sz="2000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008000"/>
                        </a:solidFill>
                        <a:latin typeface="Cambria Math"/>
                      </a:rPr>
                      <m:t>𝟐𝟎</m:t>
                    </m:r>
                  </m:oMath>
                </a14:m>
                <a:r>
                  <a:rPr lang="en-US" altLang="ja-JP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 </a:t>
                </a:r>
                <a:r>
                  <a:rPr lang="en-US" altLang="ja-JP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ja-JP" sz="2000" b="1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en-US" altLang="ja-JP" sz="2000" b="1" baseline="30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36" y="2641052"/>
                <a:ext cx="379713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284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5724128" y="7533456"/>
            <a:ext cx="3791440" cy="3539430"/>
            <a:chOff x="4068821" y="2864993"/>
            <a:chExt cx="3494932" cy="3879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068821" y="2864993"/>
                  <a:ext cx="3494932" cy="3879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Assumptions: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</a:rPr>
                    <a:t> </a:t>
                  </a:r>
                  <a:endParaRPr lang="en-US" altLang="ja-JP" sz="2000" b="1" dirty="0" smtClean="0">
                    <a:solidFill>
                      <a:srgbClr val="008000"/>
                    </a:solidFill>
                  </a:endParaRPr>
                </a:p>
                <a:p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(</a:t>
                  </a:r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1) Log</a:t>
                  </a:r>
                  <a:r>
                    <a:rPr lang="ja-JP" altLang="en-US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normal</a:t>
                  </a:r>
                  <a:r>
                    <a:rPr lang="ja-JP" altLang="en-US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distribution</a:t>
                  </a:r>
                  <a:endParaRPr lang="en-US" altLang="ja-JP" sz="2000" b="1" dirty="0">
                    <a:solidFill>
                      <a:srgbClr val="008000"/>
                    </a:solidFill>
                  </a:endParaRPr>
                </a:p>
                <a:p>
                  <a:r>
                    <a:rPr kumimoji="1" lang="en-US" altLang="ja-JP" sz="2000" b="1" dirty="0" smtClean="0">
                      <a:solidFill>
                        <a:srgbClr val="008000"/>
                      </a:solidFill>
                    </a:rPr>
                    <a:t>(2) Bondi Accretion</a:t>
                  </a:r>
                </a:p>
                <a:p>
                  <a:endParaRPr lang="en-US" altLang="ja-JP" sz="2400" b="1" dirty="0">
                    <a:solidFill>
                      <a:srgbClr val="008000"/>
                    </a:solidFill>
                  </a:endParaRPr>
                </a:p>
                <a:p>
                  <a:endParaRPr kumimoji="1" lang="en-US" altLang="ja-JP" sz="2400" b="1" dirty="0" smtClean="0">
                    <a:solidFill>
                      <a:srgbClr val="008000"/>
                    </a:solidFill>
                  </a:endParaRPr>
                </a:p>
                <a:p>
                  <a:pPr marL="0" lvl="1"/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(3) Wind: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</a:rPr>
                    <a:t>  </a:t>
                  </a:r>
                  <a:endParaRPr lang="en-US" altLang="ja-JP" sz="2000" b="1" dirty="0" smtClean="0">
                    <a:solidFill>
                      <a:srgbClr val="008000"/>
                    </a:solidFill>
                  </a:endParaRPr>
                </a:p>
                <a:p>
                  <a:pPr marL="0" lvl="1"/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     [C/H]=0</a:t>
                  </a:r>
                  <a:endParaRPr lang="en-US" altLang="ja-JP" sz="2000" b="1" i="1" dirty="0" smtClean="0">
                    <a:solidFill>
                      <a:srgbClr val="008000"/>
                    </a:solidFill>
                    <a:latin typeface="Cambria Math"/>
                  </a:endParaRPr>
                </a:p>
                <a:p>
                  <a:pPr marL="0" lvl="1"/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altLang="ja-JP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altLang="ja-JP" sz="2000" b="1" i="0" baseline="-25000" smtClean="0">
                          <a:solidFill>
                            <a:srgbClr val="008000"/>
                          </a:solidFill>
                          <a:latin typeface="Cambria Math"/>
                        </a:rPr>
                        <m:t>𝐰𝐢𝐧𝐝</m:t>
                      </m:r>
                      <m:r>
                        <a:rPr lang="en-US" altLang="ja-JP" sz="2000" b="1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1">
                          <a:solidFill>
                            <a:srgbClr val="008000"/>
                          </a:solidFill>
                          <a:latin typeface="Cambria Math"/>
                        </a:rPr>
                        <m:t>𝟐𝟎</m:t>
                      </m:r>
                    </m:oMath>
                  </a14:m>
                  <a:r>
                    <a:rPr lang="en-US" altLang="ja-JP" sz="2000" b="1" dirty="0">
                      <a:solidFill>
                        <a:srgbClr val="008000"/>
                      </a:solidFill>
                    </a:rPr>
                    <a:t> km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s</a:t>
                  </a:r>
                  <a:r>
                    <a:rPr lang="en-US" altLang="ja-JP" sz="2000" b="1" baseline="30000" dirty="0" smtClean="0">
                      <a:solidFill>
                        <a:srgbClr val="008000"/>
                      </a:solidFill>
                    </a:rPr>
                    <a:t>-1</a:t>
                  </a:r>
                </a:p>
                <a:p>
                  <a:pPr marL="0" lvl="1"/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(4)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</a:rPr>
                    <a:t>Limited to </a:t>
                  </a:r>
                  <a:r>
                    <a:rPr lang="en-US" altLang="ja-JP" sz="2000" b="1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Giants</a:t>
                  </a:r>
                  <a:r>
                    <a:rPr lang="ja-JP" altLang="en-US" sz="2000" b="1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 </a:t>
                  </a:r>
                  <a:r>
                    <a:rPr lang="en-US" altLang="ja-JP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with nearly equal depths of the surface convection =</a:t>
                  </a:r>
                  <a:r>
                    <a:rPr lang="ja-JP" altLang="en-US" dirty="0" smtClean="0">
                      <a:solidFill>
                        <a:srgbClr val="008000"/>
                      </a:solidFill>
                      <a:latin typeface="源ノ明朝 Medium" pitchFamily="18" charset="-128"/>
                      <a:ea typeface="源ノ明朝 Medium" pitchFamily="18" charset="-128"/>
                    </a:rPr>
                    <a:t> </a:t>
                  </a:r>
                  <a:r>
                    <a:rPr lang="en-US" altLang="ja-JP" dirty="0" smtClean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源ノ明朝 Medium" pitchFamily="18" charset="-128"/>
                      <a:cs typeface="Times New Roman" panose="02020603050405020304" pitchFamily="18" charset="0"/>
                    </a:rPr>
                    <a:t>0.2</a:t>
                  </a:r>
                  <a:r>
                    <a:rPr lang="en-US" altLang="ja-JP" i="1" dirty="0" smtClean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源ノ明朝 Medium" pitchFamily="18" charset="-128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ja-JP" baseline="-25000" dirty="0" smtClean="0">
                      <a:solidFill>
                        <a:srgbClr val="008000"/>
                      </a:solidFill>
                      <a:latin typeface="ＭＳ 明朝"/>
                      <a:ea typeface="ＭＳ 明朝"/>
                      <a:cs typeface="Times New Roman" panose="02020603050405020304" pitchFamily="18" charset="0"/>
                    </a:rPr>
                    <a:t>☉</a:t>
                  </a:r>
                  <a:endParaRPr lang="en-US" altLang="ja-JP" i="1" baseline="-25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821" y="2864993"/>
                  <a:ext cx="3494932" cy="38795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68" t="-862" b="-18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709" y="4016437"/>
              <a:ext cx="3313409" cy="68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835163" y="3381945"/>
                <a:ext cx="1218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  <m:r>
                      <a:rPr lang="en-US" altLang="ja-JP" sz="2000" b="1" i="1">
                        <a:solidFill>
                          <a:srgbClr val="008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ja-JP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 </a:t>
                </a:r>
                <a:r>
                  <a:rPr lang="en-US" altLang="ja-JP" sz="20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ja-JP" sz="2000" b="1" baseline="30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en-US" altLang="ja-JP" sz="2000" b="1" baseline="300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63" y="3381945"/>
                <a:ext cx="1218603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500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>
            <a:off x="3835163" y="3212976"/>
            <a:ext cx="0" cy="28083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8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059295" y="2034752"/>
            <a:ext cx="456240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altLang="ja-JP" sz="3200" b="1" dirty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CEMP stars</a:t>
            </a:r>
            <a:r>
              <a:rPr lang="en-US" altLang="ja-JP" sz="3200" b="1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:</a:t>
            </a:r>
            <a:r>
              <a:rPr lang="en-US" altLang="ja-JP" sz="3200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[</a:t>
            </a:r>
            <a:r>
              <a:rPr lang="en-US" altLang="ja-JP" sz="3200" b="1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C/Fe]&gt;</a:t>
            </a:r>
            <a:r>
              <a:rPr lang="en-US" altLang="ja-JP" sz="3200" b="1" dirty="0" smtClean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0.7</a:t>
            </a:r>
            <a:endParaRPr lang="en-US" altLang="ja-JP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683" y="-397607"/>
            <a:ext cx="7801512" cy="2088425"/>
          </a:xfrm>
        </p:spPr>
        <p:txBody>
          <a:bodyPr>
            <a:noAutofit/>
          </a:bodyPr>
          <a:lstStyle/>
          <a:p>
            <a:pPr algn="l"/>
            <a:endParaRPr lang="en-US" altLang="ja-JP" sz="4800" dirty="0">
              <a:solidFill>
                <a:srgbClr val="C00000"/>
              </a:solidFill>
            </a:endParaRPr>
          </a:p>
        </p:txBody>
      </p:sp>
      <p:cxnSp>
        <p:nvCxnSpPr>
          <p:cNvPr id="22" name="直線コネクタ 21"/>
          <p:cNvCxnSpPr>
            <a:cxnSpLocks noChangeAspect="1"/>
          </p:cNvCxnSpPr>
          <p:nvPr/>
        </p:nvCxnSpPr>
        <p:spPr>
          <a:xfrm flipV="1">
            <a:off x="5942242" y="3166518"/>
            <a:ext cx="2672077" cy="1986334"/>
          </a:xfrm>
          <a:prstGeom prst="line">
            <a:avLst/>
          </a:prstGeom>
          <a:ln w="19050"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横巻き 47"/>
          <p:cNvSpPr/>
          <p:nvPr/>
        </p:nvSpPr>
        <p:spPr>
          <a:xfrm>
            <a:off x="388114" y="-37165"/>
            <a:ext cx="8864406" cy="210669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44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MingLiU-ExtB" panose="02020500000000000000" pitchFamily="18" charset="-120"/>
                <a:cs typeface="Times New Roman" panose="02020603050405020304" pitchFamily="18" charset="0"/>
              </a:rPr>
              <a:t>Carbon Enhanced Metal-Poor </a:t>
            </a:r>
            <a:r>
              <a:rPr lang="en-US" altLang="ja-JP" sz="44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4400" b="1" dirty="0">
                <a:solidFill>
                  <a:srgbClr val="336699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CEMP</a:t>
            </a:r>
            <a:r>
              <a:rPr lang="en-US" altLang="ja-JP" sz="44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) stars</a:t>
            </a:r>
            <a:endParaRPr lang="ja-JP" altLang="en-US" sz="4400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980178" y="1196752"/>
            <a:ext cx="3238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oefler Text" charset="0"/>
                <a:ea typeface="ＭＳ ＰＲゴシック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(Rossi+1999)</a:t>
            </a:r>
            <a:endParaRPr lang="en-US" altLang="ja-JP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aga.sci.hokudai.ac.jp/~suda/test_cemp/images/cgisess_e5bd253273c73c9e6dec437a5c24834b.png?15180673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0" y="2619527"/>
            <a:ext cx="5343320" cy="40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2867379" y="6453336"/>
            <a:ext cx="1200565" cy="461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5" tIns="45713" rIns="91425" bIns="45713">
            <a:spAutoFit/>
          </a:bodyPr>
          <a:lstStyle/>
          <a:p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[</a:t>
            </a:r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Fe/H]</a:t>
            </a:r>
            <a:endParaRPr lang="ja-JP" altLang="en-US" sz="24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-12941" y="4360405"/>
            <a:ext cx="1200565" cy="461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540000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5" tIns="45713" rIns="91425" bIns="45713">
            <a:spAutoFit/>
          </a:bodyPr>
          <a:lstStyle/>
          <a:p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[C/Fe]</a:t>
            </a:r>
            <a:endParaRPr lang="ja-JP" altLang="en-US" sz="24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6012160" y="1988840"/>
            <a:ext cx="2808312" cy="20621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altLang="ja-JP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 stars account </a:t>
            </a:r>
            <a:r>
              <a:rPr lang="en-US" altLang="ja-JP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portion</a:t>
            </a:r>
            <a:r>
              <a:rPr lang="ja-JP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EMP</a:t>
            </a:r>
            <a:r>
              <a:rPr lang="ja-JP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lang="en-US" altLang="ja-JP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32578" y="4149080"/>
            <a:ext cx="29523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raction of CEMP stars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163/544 = 30% :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Fe/H]&lt;-2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57/211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27% </a:t>
            </a:r>
            <a:r>
              <a:rPr lang="en-US" altLang="ja-JP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ja-JP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Fe/H</a:t>
            </a:r>
            <a:r>
              <a:rPr lang="en-US" altLang="ja-JP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]&lt;-3</a:t>
            </a:r>
            <a:endParaRPr lang="ja-JP" alt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9/15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60%:  </a:t>
            </a:r>
            <a:r>
              <a:rPr lang="en-US" altLang="ja-JP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Fe/H]&lt;-4</a:t>
            </a:r>
          </a:p>
          <a:p>
            <a:r>
              <a:rPr lang="en-US" altLang="ja-JP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 database (Suda et al. 2008)</a:t>
            </a:r>
            <a:endParaRPr lang="ja-JP" altLang="en-US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6"/>
          <a:stretch/>
        </p:blipFill>
        <p:spPr bwMode="auto">
          <a:xfrm>
            <a:off x="4757882" y="4072500"/>
            <a:ext cx="4242010" cy="26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9271099" y="2529215"/>
            <a:ext cx="4036427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CEMP stars</a:t>
            </a:r>
            <a:r>
              <a:rPr lang="en-US" altLang="ja-JP" sz="2400" b="1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:</a:t>
            </a:r>
            <a:r>
              <a:rPr lang="en-US" altLang="ja-JP" sz="2400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[</a:t>
            </a:r>
            <a:r>
              <a:rPr lang="en-US" altLang="ja-JP" sz="2400" b="1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C/Fe]&gt;0.7 </a:t>
            </a:r>
            <a:endParaRPr lang="en-US" altLang="ja-JP" sz="2400" b="1" dirty="0" smtClean="0"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  <a:p>
            <a:r>
              <a:rPr lang="ja-JP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r>
              <a:rPr lang="en-US" altLang="ja-JP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sz="2400" b="1" dirty="0" smtClean="0">
                <a:solidFill>
                  <a:srgbClr val="008000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≳</a:t>
            </a:r>
            <a:r>
              <a:rPr lang="en-US" altLang="ja-JP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of EMP’s</a:t>
            </a:r>
            <a:endParaRPr lang="en-US" altLang="ja-JP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7398"/>
            <a:ext cx="4622771" cy="433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683" y="-397607"/>
            <a:ext cx="7801512" cy="2088425"/>
          </a:xfrm>
        </p:spPr>
        <p:txBody>
          <a:bodyPr>
            <a:noAutofit/>
          </a:bodyPr>
          <a:lstStyle/>
          <a:p>
            <a:pPr algn="l"/>
            <a:endParaRPr lang="en-US" altLang="ja-JP" sz="48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540552" y="1838693"/>
            <a:ext cx="372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CEMP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stars</a:t>
            </a:r>
            <a:r>
              <a:rPr lang="en-US" altLang="ja-JP" dirty="0" smtClean="0">
                <a:latin typeface="Dotum" pitchFamily="34" charset="-127"/>
                <a:ea typeface="Dotum" pitchFamily="34" charset="-127"/>
              </a:rPr>
              <a:t>: </a:t>
            </a:r>
            <a:r>
              <a:rPr lang="ja-JP" altLang="en-US" dirty="0" smtClean="0">
                <a:latin typeface="Dotum" pitchFamily="34" charset="-127"/>
                <a:ea typeface="Dotum" pitchFamily="34" charset="-127"/>
              </a:rPr>
              <a:t>    </a:t>
            </a:r>
            <a:r>
              <a:rPr lang="en-US" altLang="ja-JP" dirty="0" smtClean="0">
                <a:latin typeface="Dotum" pitchFamily="34" charset="-127"/>
                <a:ea typeface="Dotum" pitchFamily="34" charset="-127"/>
              </a:rPr>
              <a:t>  </a:t>
            </a:r>
            <a:r>
              <a:rPr lang="en-US" altLang="ja-JP" sz="2400" b="1" dirty="0" smtClean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[C/Fe]&gt;0.7   </a:t>
            </a:r>
            <a:endParaRPr lang="ja-JP" altLang="en-US" sz="2400" b="1" dirty="0">
              <a:latin typeface="Times New Roman" panose="02020603050405020304" pitchFamily="18" charset="0"/>
              <a:ea typeface="Dotum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408439" y="4260933"/>
            <a:ext cx="12888" cy="565220"/>
          </a:xfrm>
          <a:prstGeom prst="straightConnector1">
            <a:avLst/>
          </a:prstGeom>
          <a:ln>
            <a:noFill/>
            <a:headEnd type="arrow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cxnSpLocks noChangeAspect="1"/>
          </p:cNvCxnSpPr>
          <p:nvPr/>
        </p:nvCxnSpPr>
        <p:spPr>
          <a:xfrm flipV="1">
            <a:off x="5942242" y="3166518"/>
            <a:ext cx="2672077" cy="1986334"/>
          </a:xfrm>
          <a:prstGeom prst="line">
            <a:avLst/>
          </a:prstGeom>
          <a:ln w="19050"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234405" y="4223782"/>
            <a:ext cx="2363459" cy="0"/>
          </a:xfrm>
          <a:prstGeom prst="line">
            <a:avLst/>
          </a:prstGeom>
          <a:ln w="19050"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215569" y="6093296"/>
            <a:ext cx="1200565" cy="461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5" tIns="45713" rIns="91425" bIns="45713">
            <a:spAutoFit/>
          </a:bodyPr>
          <a:lstStyle/>
          <a:p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[C/Fe]</a:t>
            </a:r>
            <a:endParaRPr lang="ja-JP" altLang="en-US" sz="2400" b="1" dirty="0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-100107" y="4009893"/>
            <a:ext cx="1250372" cy="358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25" tIns="45713" rIns="91425" bIns="45713">
            <a:spAutoFit/>
          </a:bodyPr>
          <a:lstStyle/>
          <a:p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[Ba/Fe] </a:t>
            </a:r>
            <a:endParaRPr lang="ja-JP" altLang="en-US" sz="24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966157" y="4992563"/>
            <a:ext cx="2508631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blue</a:t>
            </a:r>
            <a:r>
              <a:rPr lang="en-US" altLang="ja-JP" b="1" dirty="0">
                <a:solidFill>
                  <a:srgbClr val="00B0F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 -2.5 &lt;</a:t>
            </a:r>
            <a:r>
              <a:rPr lang="en-US" altLang="ja-JP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[</a:t>
            </a:r>
            <a:r>
              <a:rPr lang="en-US" altLang="ja-JP" b="1" dirty="0">
                <a:solidFill>
                  <a:srgbClr val="00B0F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Fe/H</a:t>
            </a:r>
            <a:r>
              <a:rPr lang="en-US" altLang="ja-JP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]&lt;-2</a:t>
            </a:r>
            <a:endParaRPr lang="en-US" altLang="ja-JP" b="1" dirty="0">
              <a:solidFill>
                <a:srgbClr val="00B0F0"/>
              </a:solidFill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gray:  -3&lt;[Fe/H]&lt;-2.5</a:t>
            </a:r>
            <a:r>
              <a:rPr lang="en-US" altLang="ja-JP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b="1" dirty="0">
                <a:solidFill>
                  <a:srgbClr val="00FF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green:[Fe/H]&lt;-3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5616" y="4597678"/>
            <a:ext cx="83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EMP</a:t>
            </a:r>
            <a:endParaRPr kumimoji="1" lang="ja-JP" altLang="en-US" sz="2000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627784" y="2128182"/>
            <a:ext cx="9847" cy="375249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71600" y="3915803"/>
            <a:ext cx="3722526" cy="0"/>
          </a:xfrm>
          <a:prstGeom prst="line">
            <a:avLst/>
          </a:prstGeom>
          <a:ln w="381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横巻き 47"/>
          <p:cNvSpPr/>
          <p:nvPr/>
        </p:nvSpPr>
        <p:spPr>
          <a:xfrm>
            <a:off x="388114" y="-32994"/>
            <a:ext cx="8864406" cy="226758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4400" b="1" dirty="0">
                <a:solidFill>
                  <a:srgbClr val="336699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V</a:t>
            </a:r>
            <a:r>
              <a:rPr lang="en-US" altLang="ja-JP" sz="44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ariations of Neutron Capture Elements</a:t>
            </a:r>
            <a:endParaRPr lang="ja-JP" altLang="en-US" sz="4400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34997" y="1300698"/>
            <a:ext cx="48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Aoki, Norris</a:t>
            </a:r>
            <a:r>
              <a:rPr lang="ja-JP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+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2002, 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Aoki, Beers +  2007</a:t>
            </a:r>
            <a:endParaRPr kumimoji="1" lang="ja-JP" altLang="en-US" sz="2000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9684568" y="243486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Lo-CEMP-no</a:t>
            </a:r>
            <a:endParaRPr lang="en-US" altLang="ja-JP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7353" y="252921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CEMP-s(96)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  <a:r>
              <a:rPr lang="en-US" altLang="ja-JP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P-no(51)</a:t>
            </a:r>
            <a:endParaRPr kumimoji="1" lang="ja-JP" altLang="en-US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838142" y="2276872"/>
            <a:ext cx="4342370" cy="3847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lassification by </a:t>
            </a:r>
          </a:p>
          <a:p>
            <a:r>
              <a:rPr lang="en-US" altLang="ja-JP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Ba</a:t>
            </a:r>
            <a:r>
              <a:rPr lang="ja-JP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enrichment</a:t>
            </a:r>
            <a:endParaRPr lang="en-US" altLang="ja-JP" sz="3200" b="1" dirty="0" smtClean="0">
              <a:solidFill>
                <a:srgbClr val="0000FF"/>
              </a:solidFill>
              <a:latin typeface="源ノ明朝 Medium" pitchFamily="18" charset="-128"/>
              <a:ea typeface="源ノ明朝 Medium" pitchFamily="18" charset="-128"/>
              <a:cs typeface="Times New Roman" panose="02020603050405020304" pitchFamily="18" charset="0"/>
            </a:endParaRPr>
          </a:p>
          <a:p>
            <a:endParaRPr lang="en-US" altLang="ja-JP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源ノ明朝 Medium" pitchFamily="18" charset="-128"/>
              <a:cs typeface="Times New Roman" panose="02020603050405020304" pitchFamily="18" charset="0"/>
            </a:endParaRPr>
          </a:p>
          <a:p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(1)</a:t>
            </a:r>
            <a:r>
              <a:rPr lang="ja-JP" altLang="en-US" sz="2800" b="1" dirty="0" smtClean="0">
                <a:solidFill>
                  <a:srgbClr val="0000FF"/>
                </a:solidFill>
                <a:latin typeface="源ノ明朝 Medium" pitchFamily="18" charset="-128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CEMP-s</a:t>
            </a:r>
            <a:r>
              <a:rPr lang="en-US" altLang="ja-JP" sz="28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[Ba/Fe]</a:t>
            </a:r>
            <a:r>
              <a:rPr lang="ja-JP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0.5 </a:t>
            </a:r>
            <a:r>
              <a:rPr lang="ja-JP" altLang="en-US" sz="28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altLang="ja-JP" sz="2800" b="1" dirty="0" smtClean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ja-JP" altLang="en-US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Ba enhancement </a:t>
            </a:r>
            <a:r>
              <a:rPr lang="ja-JP" altLang="en-US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⇒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accretion of  </a:t>
            </a:r>
            <a:r>
              <a:rPr lang="en-US" altLang="ja-JP" sz="20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s-process</a:t>
            </a:r>
            <a:r>
              <a:rPr lang="en-US" altLang="ja-JP" sz="20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yields from AGB stars</a:t>
            </a:r>
            <a:endParaRPr lang="en-US" altLang="ja-JP" sz="2000" b="1" dirty="0" smtClean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endParaRPr lang="en-US" altLang="ja-JP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(2)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CEM</a:t>
            </a:r>
            <a:r>
              <a:rPr lang="en-US" altLang="ja-JP" sz="24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P-no</a:t>
            </a:r>
            <a:r>
              <a:rPr lang="en-US" altLang="ja-JP" sz="24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[Ba/Fe]&lt;0.5</a:t>
            </a:r>
            <a:r>
              <a:rPr lang="en-US" altLang="ja-JP" sz="24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ja-JP" altLang="en-US" sz="24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altLang="ja-JP" sz="2400" dirty="0" smtClean="0">
              <a:latin typeface="源ノ明朝 Medium" pitchFamily="18" charset="-128"/>
              <a:ea typeface="源ノ明朝 Medium" pitchFamily="18" charset="-128"/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ja-JP" altLang="en-US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Ba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not enhanced </a:t>
            </a:r>
            <a:r>
              <a:rPr lang="ja-JP" altLang="en-US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⇒ </a:t>
            </a:r>
            <a:r>
              <a:rPr lang="en-US" altLang="ja-JP" sz="20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r-process </a:t>
            </a:r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yields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or  </a:t>
            </a:r>
            <a:r>
              <a:rPr lang="en-US" altLang="ja-JP" sz="2000" b="1" dirty="0" smtClean="0">
                <a:latin typeface="源ノ明朝 Medium" pitchFamily="18" charset="-128"/>
                <a:ea typeface="源ノ明朝 Medium" pitchFamily="18" charset="-128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s-process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  <a:sym typeface="Wingdings" pitchFamily="2" charset="2"/>
              </a:rPr>
              <a:t>yields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14512" y="2944713"/>
            <a:ext cx="412198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mpd="thickThin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[Ba/C]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 </a:t>
            </a:r>
            <a:r>
              <a:rPr kumimoji="1"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= const. during the mass transfer in the binaries</a:t>
            </a:r>
          </a:p>
          <a:p>
            <a:r>
              <a:rPr lang="ja-JP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             ⇓</a:t>
            </a:r>
            <a:endParaRPr lang="en-US" altLang="ja-JP" sz="2400" dirty="0" smtClean="0">
              <a:solidFill>
                <a:srgbClr val="009900"/>
              </a:solidFill>
              <a:latin typeface="Times New Roman" panose="02020603050405020304" pitchFamily="18" charset="0"/>
              <a:ea typeface="HGS明朝E" panose="02020900000000000000" pitchFamily="18" charset="-128"/>
            </a:endParaRPr>
          </a:p>
          <a:p>
            <a:r>
              <a:rPr lang="en-US" altLang="ja-JP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[C/Fe]</a:t>
            </a:r>
            <a:r>
              <a:rPr lang="ja-JP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∝</a:t>
            </a:r>
            <a:r>
              <a:rPr lang="en-US" altLang="ja-JP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[Ba/Fe]</a:t>
            </a:r>
            <a:r>
              <a:rPr lang="ja-JP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 ∝ </a:t>
            </a:r>
            <a:r>
              <a:rPr lang="en-US" altLang="ja-JP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HGS明朝E" panose="02020900000000000000" pitchFamily="18" charset="-128"/>
              </a:rPr>
              <a:t>accreted mass</a:t>
            </a:r>
            <a:endParaRPr kumimoji="1" lang="ja-JP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HGS明朝E" panose="02020900000000000000" pitchFamily="18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555776" y="2619527"/>
            <a:ext cx="1865551" cy="1097505"/>
          </a:xfrm>
          <a:prstGeom prst="line">
            <a:avLst/>
          </a:prstGeom>
          <a:ln w="60325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2562433" y="3501008"/>
            <a:ext cx="1865551" cy="1097505"/>
          </a:xfrm>
          <a:prstGeom prst="line">
            <a:avLst/>
          </a:prstGeom>
          <a:ln w="60325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647013" y="206084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[C/Fe]&gt;0.7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699792" y="4036857"/>
            <a:ext cx="2069003" cy="871936"/>
          </a:xfrm>
          <a:prstGeom prst="ellipse">
            <a:avLst/>
          </a:prstGeom>
          <a:noFill/>
          <a:ln w="38100"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0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8" y="1844824"/>
            <a:ext cx="4550152" cy="3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257355" y="5589240"/>
            <a:ext cx="4628636" cy="8925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</a:t>
            </a:r>
            <a:r>
              <a:rPr lang="en-US" altLang="ja-JP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 </a:t>
            </a:r>
            <a:r>
              <a:rPr lang="ja-JP" alt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altLang="ja-JP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Lo-CEMP-no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(40)</a:t>
            </a:r>
          </a:p>
          <a:p>
            <a:r>
              <a:rPr lang="en-US" altLang="ja-JP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ja-JP" sz="2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ja-JP" altLang="en-US" sz="2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Hi-CEMP-no  </a:t>
            </a:r>
            <a:r>
              <a:rPr lang="en-US" altLang="ja-JP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264423" y="3178247"/>
            <a:ext cx="12888" cy="565220"/>
          </a:xfrm>
          <a:prstGeom prst="straightConnector1">
            <a:avLst/>
          </a:prstGeom>
          <a:ln>
            <a:noFill/>
            <a:headEnd type="arrow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cxnSpLocks noChangeAspect="1"/>
          </p:cNvCxnSpPr>
          <p:nvPr/>
        </p:nvCxnSpPr>
        <p:spPr>
          <a:xfrm flipV="1">
            <a:off x="5942242" y="3166518"/>
            <a:ext cx="2672077" cy="1986334"/>
          </a:xfrm>
          <a:prstGeom prst="line">
            <a:avLst/>
          </a:prstGeom>
          <a:ln w="19050"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090389" y="3141096"/>
            <a:ext cx="2363459" cy="0"/>
          </a:xfrm>
          <a:prstGeom prst="line">
            <a:avLst/>
          </a:prstGeom>
          <a:ln w="19050"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090389" y="4850018"/>
            <a:ext cx="1200565" cy="461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25" tIns="45713" rIns="91425" bIns="45713">
            <a:spAutoFit/>
          </a:bodyPr>
          <a:lstStyle/>
          <a:p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[Fe/H]</a:t>
            </a:r>
            <a:endParaRPr lang="ja-JP" altLang="en-US" sz="2400" b="1" dirty="0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-318245" y="2971081"/>
            <a:ext cx="1313150" cy="461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25" tIns="45713" rIns="91425" bIns="45713">
            <a:spAutoFit/>
          </a:bodyPr>
          <a:lstStyle/>
          <a:p>
            <a:r>
              <a:rPr lang="en-US" altLang="ja-JP" sz="2400" b="1" dirty="0" smtClean="0">
                <a:latin typeface="Dotum" pitchFamily="34" charset="-127"/>
                <a:ea typeface="Dotum" pitchFamily="34" charset="-127"/>
              </a:rPr>
              <a:t>[Ba/C] </a:t>
            </a:r>
            <a:endParaRPr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3514992"/>
            <a:ext cx="83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EMP</a:t>
            </a:r>
            <a:endParaRPr kumimoji="1" lang="ja-JP" altLang="en-US" sz="2000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900127" y="1986274"/>
            <a:ext cx="3743881" cy="1313939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横巻き 47"/>
          <p:cNvSpPr/>
          <p:nvPr/>
        </p:nvSpPr>
        <p:spPr>
          <a:xfrm>
            <a:off x="257355" y="25121"/>
            <a:ext cx="8491109" cy="181357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44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Re-classification of CEMP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004048" y="1838693"/>
                <a:ext cx="4124610" cy="4893647"/>
              </a:xfrm>
              <a:prstGeom prst="rect">
                <a:avLst/>
              </a:prstGeom>
              <a:noFill/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[Ba/C]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altLang="ja-JP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[Fe/H] </a:t>
                </a:r>
              </a:p>
              <a:p>
                <a:r>
                  <a:rPr lang="ja-JP" alt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  ⇒ </a:t>
                </a:r>
                <a:r>
                  <a:rPr lang="en-US" altLang="ja-JP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[Ba/Fe]</a:t>
                </a:r>
                <a:r>
                  <a:rPr lang="ja-JP" alt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=</a:t>
                </a:r>
                <a:r>
                  <a:rPr lang="ja-JP" alt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const.</a:t>
                </a:r>
              </a:p>
              <a:p>
                <a:r>
                  <a:rPr lang="ja-JP" altLang="en-US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 ⇒ </a:t>
                </a:r>
                <a:r>
                  <a:rPr lang="en-US" altLang="ja-JP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s-process with Fe as seed</a:t>
                </a:r>
              </a:p>
              <a:p>
                <a:endParaRPr lang="en-US" altLang="ja-JP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The efficiency of s-process</a:t>
                </a:r>
              </a:p>
              <a:p>
                <a:r>
                  <a:rPr lang="en-US" altLang="ja-JP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[Ba/Fe/C]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ja-JP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[Ba/C]-[Fe/H] =[Ba/Fe]-[C/H]</a:t>
                </a:r>
              </a:p>
              <a:p>
                <a:r>
                  <a:rPr lang="ja-JP" alt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∵</a:t>
                </a:r>
                <a:r>
                  <a:rPr lang="en-US" altLang="ja-JP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[C/H] </a:t>
                </a:r>
                <a:r>
                  <a:rPr lang="en-US" altLang="ja-JP" sz="2000" b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≃ const. in the helium convective zone</a:t>
                </a:r>
                <a:endParaRPr lang="en-US" altLang="ja-JP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  <a:p>
                <a:endParaRPr lang="en-US" altLang="ja-JP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Different groups</a:t>
                </a:r>
                <a:endParaRPr lang="en-US" altLang="ja-JP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源ノ明朝 Medium" pitchFamily="18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源ノ明朝 Medium" pitchFamily="18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400" b="1" dirty="0" smtClean="0">
                    <a:solidFill>
                      <a:srgbClr val="0000FF"/>
                    </a:solidFill>
                    <a:latin typeface="源ノ明朝 Medium" pitchFamily="18" charset="-128"/>
                    <a:ea typeface="源ノ明朝 Medium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CEMP-s</a:t>
                </a:r>
                <a:r>
                  <a:rPr lang="ja-JP" alt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+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Lo-CEMP-no</a:t>
                </a:r>
                <a:endParaRPr lang="en-US" altLang="ja-JP" sz="2400" b="1" dirty="0" smtClean="0"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r>
                  <a:rPr lang="en-US" altLang="ja-JP" sz="2400" b="1" dirty="0" smtClean="0">
                    <a:solidFill>
                      <a:srgbClr val="FF99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400" b="1" dirty="0" smtClean="0">
                    <a:solidFill>
                      <a:srgbClr val="FF99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 smtClean="0">
                    <a:solidFill>
                      <a:srgbClr val="FF9900"/>
                    </a:solidFill>
                    <a:latin typeface="Times New Roman" panose="02020603050405020304" pitchFamily="18" charset="0"/>
                    <a:ea typeface="メイリオ" pitchFamily="50" charset="-128"/>
                    <a:cs typeface="Times New Roman" panose="02020603050405020304" pitchFamily="18" charset="0"/>
                  </a:rPr>
                  <a:t>Hi-CEMP-no</a:t>
                </a:r>
                <a:endParaRPr lang="en-US" altLang="ja-JP" sz="2400" b="1" dirty="0" smtClean="0">
                  <a:latin typeface="Times New Roman" panose="02020603050405020304" pitchFamily="18" charset="0"/>
                  <a:ea typeface="メイリオ" pitchFamily="50" charset="-128"/>
                  <a:cs typeface="Times New Roman" panose="020206030504050203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838693"/>
                <a:ext cx="4124610" cy="4893647"/>
              </a:xfrm>
              <a:prstGeom prst="rect">
                <a:avLst/>
              </a:prstGeom>
              <a:blipFill rotWithShape="1">
                <a:blip r:embed="rId4"/>
                <a:stretch>
                  <a:fillRect l="-2639" t="-619" b="-1609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/>
          <p:cNvCxnSpPr/>
          <p:nvPr/>
        </p:nvCxnSpPr>
        <p:spPr>
          <a:xfrm flipV="1">
            <a:off x="899592" y="2778362"/>
            <a:ext cx="3888432" cy="136815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84" y="4077072"/>
            <a:ext cx="3860302" cy="274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47466"/>
            <a:ext cx="4251341" cy="1946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28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I.</a:t>
            </a:r>
            <a:r>
              <a:rPr lang="ja-JP" altLang="en-US" sz="28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800" b="1" dirty="0" smtClean="0">
                <a:solidFill>
                  <a:srgbClr val="003399"/>
                </a:solidFill>
                <a:latin typeface="+mn-ea"/>
                <a:cs typeface="Times New Roman" panose="02020603050405020304" pitchFamily="18" charset="0"/>
              </a:rPr>
              <a:t>Metallicity dependence</a:t>
            </a:r>
            <a:r>
              <a:rPr lang="en-US" altLang="ja-JP" sz="3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ja-JP" sz="2600" b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CEMP-s stars</a:t>
            </a:r>
            <a:r>
              <a:rPr lang="en-US" altLang="ja-JP" sz="26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</a:t>
            </a:r>
          </a:p>
          <a:p>
            <a:pPr marL="400050" lvl="1" indent="0">
              <a:buNone/>
            </a:pPr>
            <a:r>
              <a:rPr lang="en-US" altLang="ja-JP" sz="26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      </a:t>
            </a:r>
            <a:r>
              <a:rPr lang="en-US" altLang="ja-JP" sz="26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only for [Fe/H]</a:t>
            </a:r>
            <a:r>
              <a:rPr lang="ja-JP" altLang="en-US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&gt;</a:t>
            </a:r>
            <a:r>
              <a:rPr lang="ja-JP" altLang="en-US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3.4</a:t>
            </a:r>
          </a:p>
          <a:p>
            <a:pPr lvl="1"/>
            <a:r>
              <a:rPr lang="en-US" altLang="ja-JP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Lo-CEMP-no stars</a:t>
            </a:r>
            <a:r>
              <a:rPr lang="en-US" altLang="ja-JP" sz="26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</a:t>
            </a:r>
          </a:p>
          <a:p>
            <a:pPr marL="400050" lvl="1" indent="0">
              <a:buNone/>
            </a:pPr>
            <a:r>
              <a:rPr lang="en-US" altLang="ja-JP" sz="26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      </a:t>
            </a:r>
            <a:r>
              <a:rPr lang="ja-JP" altLang="en-US" sz="26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[Fe/H]~</a:t>
            </a:r>
            <a:r>
              <a:rPr lang="ja-JP" altLang="en-US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-5 ~ -2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479832" y="3706302"/>
            <a:ext cx="3263194" cy="6154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binarity observed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517945" y="4581128"/>
            <a:ext cx="2969787" cy="0"/>
          </a:xfrm>
          <a:prstGeom prst="line">
            <a:avLst/>
          </a:prstGeom>
          <a:ln w="412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5580983" y="2257736"/>
            <a:ext cx="1804889" cy="31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        </a:t>
            </a:r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7913025" y="4647018"/>
            <a:ext cx="4198692" cy="2238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ＭＳ Ｐゴシック" pitchFamily="50" charset="-128"/>
              <a:buChar char="✩"/>
            </a:pPr>
            <a:endParaRPr lang="en-US" altLang="ja-JP" sz="2400" dirty="0" smtClean="0">
              <a:solidFill>
                <a:srgbClr val="008000"/>
              </a:solidFill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8332" y="7515826"/>
            <a:ext cx="3417965" cy="220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832004" y="7264084"/>
            <a:ext cx="1362576" cy="503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HE0107-5240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CEMP-no</a:t>
            </a:r>
            <a:endParaRPr lang="en-US" altLang="ja-JP" dirty="0">
              <a:solidFill>
                <a:srgbClr val="C00000"/>
              </a:solidFill>
            </a:endParaRPr>
          </a:p>
        </p:txBody>
      </p:sp>
      <p:sp>
        <p:nvSpPr>
          <p:cNvPr id="21" name="横巻き 20"/>
          <p:cNvSpPr/>
          <p:nvPr/>
        </p:nvSpPr>
        <p:spPr>
          <a:xfrm>
            <a:off x="323528" y="-34982"/>
            <a:ext cx="8419498" cy="195181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Revisit: CEMP-s</a:t>
            </a:r>
            <a:r>
              <a:rPr lang="ja-JP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ja-JP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CEMP-no</a:t>
            </a:r>
            <a:r>
              <a:rPr lang="ja-JP" alt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0983" y="1188041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Norris+ 2013, etc.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4801750" y="1773762"/>
            <a:ext cx="4060507" cy="193348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6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II.</a:t>
            </a:r>
            <a:r>
              <a:rPr lang="ja-JP" altLang="en-US" sz="26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2600" b="1" dirty="0" smtClean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連星系</a:t>
            </a:r>
            <a:r>
              <a:rPr lang="en-US" altLang="ja-JP" sz="28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</a:t>
            </a:r>
          </a:p>
          <a:p>
            <a:pPr marL="360000" indent="-457200">
              <a:spcBef>
                <a:spcPts val="600"/>
              </a:spcBef>
              <a:buFont typeface="ＭＳ Ｐゴシック" pitchFamily="50" charset="-128"/>
              <a:buChar char="✩"/>
            </a:pPr>
            <a:r>
              <a:rPr lang="en-US" altLang="ja-JP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CEMP-s, </a:t>
            </a:r>
            <a:r>
              <a:rPr lang="en-US" altLang="ja-JP" sz="22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Hi-CEMP-no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periods observed 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(P&lt;10</a:t>
            </a:r>
            <a:r>
              <a:rPr lang="en-US" altLang="ja-JP" sz="2200" b="1" baseline="5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200" b="1" baseline="5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days) </a:t>
            </a:r>
            <a:endParaRPr lang="en-US" altLang="ja-JP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pPr marL="360000" indent="-457200">
              <a:buFont typeface="ＭＳ Ｐゴシック" pitchFamily="50" charset="-128"/>
              <a:buChar char="✩"/>
            </a:pPr>
            <a:r>
              <a:rPr lang="en-US" altLang="ja-JP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Lo-CEMP-no stars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:  binarity not detected </a:t>
            </a:r>
            <a:r>
              <a:rPr lang="ja-JP" altLang="en-US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200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P &gt;10</a:t>
            </a:r>
            <a:r>
              <a:rPr lang="en-US" altLang="ja-JP" sz="2200" b="1" baseline="5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4</a:t>
            </a:r>
            <a:r>
              <a:rPr lang="en-US" altLang="ja-JP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 days</a:t>
            </a:r>
            <a:endParaRPr lang="en-US" altLang="ja-JP" sz="2200" dirty="0" smtClean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  <a:p>
            <a:pPr marL="0" indent="0">
              <a:buFont typeface="ＭＳ Ｐゴシック" pitchFamily="50" charset="-128"/>
              <a:buChar char="✩"/>
            </a:pPr>
            <a:endParaRPr lang="en-US" altLang="ja-JP" sz="2400" dirty="0" smtClean="0">
              <a:solidFill>
                <a:srgbClr val="008000"/>
              </a:solidFill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87371"/>
            <a:ext cx="3960440" cy="268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873216" y="4957238"/>
            <a:ext cx="3168352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987824" y="4134024"/>
            <a:ext cx="0" cy="2342118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791608" y="4678261"/>
            <a:ext cx="395141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abundance</a:t>
            </a:r>
            <a:endParaRPr kumimoji="1" lang="en-US" altLang="ja-JP" sz="2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CEMP-s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[</a:t>
            </a:r>
            <a:r>
              <a:rPr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C/H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kumimoji="1" lang="en-US" altLang="ja-JP" sz="2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Hi-CEMP-no: large [C/H]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Lo-CEMP-no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small [C/H]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000" y="3851756"/>
            <a:ext cx="38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altLang="ja-JP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vs. Metallicity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5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90116" name="グループ化 39"/>
          <p:cNvGrpSpPr>
            <a:grpSpLocks/>
          </p:cNvGrpSpPr>
          <p:nvPr/>
        </p:nvGrpSpPr>
        <p:grpSpPr bwMode="auto">
          <a:xfrm>
            <a:off x="2021116" y="3931457"/>
            <a:ext cx="5440021" cy="1987141"/>
            <a:chOff x="1451154" y="1884649"/>
            <a:chExt cx="6248400" cy="2438400"/>
          </a:xfrm>
        </p:grpSpPr>
        <p:sp>
          <p:nvSpPr>
            <p:cNvPr id="90117" name="AutoShape 67"/>
            <p:cNvSpPr>
              <a:spLocks noChangeArrowheads="1"/>
            </p:cNvSpPr>
            <p:nvPr/>
          </p:nvSpPr>
          <p:spPr bwMode="auto">
            <a:xfrm>
              <a:off x="4346754" y="1884649"/>
              <a:ext cx="2514600" cy="2438400"/>
            </a:xfrm>
            <a:prstGeom prst="star24">
              <a:avLst>
                <a:gd name="adj" fmla="val 4137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90118" name="Oval 24"/>
            <p:cNvSpPr>
              <a:spLocks noChangeArrowheads="1"/>
            </p:cNvSpPr>
            <p:nvPr/>
          </p:nvSpPr>
          <p:spPr bwMode="auto">
            <a:xfrm rot="-449707">
              <a:off x="2289354" y="2503774"/>
              <a:ext cx="3429000" cy="1371600"/>
            </a:xfrm>
            <a:prstGeom prst="ellips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90119" name="Oval 35"/>
            <p:cNvSpPr>
              <a:spLocks noChangeArrowheads="1"/>
            </p:cNvSpPr>
            <p:nvPr/>
          </p:nvSpPr>
          <p:spPr bwMode="auto">
            <a:xfrm>
              <a:off x="4575354" y="2037049"/>
              <a:ext cx="2057400" cy="2057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en-US" altLang="ja-JP">
                  <a:ea typeface="ＭＳ Ｐゴシック" pitchFamily="50" charset="-128"/>
                </a:rPr>
                <a:t>H</a:t>
              </a:r>
            </a:p>
          </p:txBody>
        </p:sp>
        <p:sp>
          <p:nvSpPr>
            <p:cNvPr id="90120" name="Oval 54"/>
            <p:cNvSpPr>
              <a:spLocks noChangeArrowheads="1"/>
            </p:cNvSpPr>
            <p:nvPr/>
          </p:nvSpPr>
          <p:spPr bwMode="auto">
            <a:xfrm>
              <a:off x="4956354" y="2418049"/>
              <a:ext cx="1295400" cy="1295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grpSp>
          <p:nvGrpSpPr>
            <p:cNvPr id="90121" name="Group 25"/>
            <p:cNvGrpSpPr>
              <a:grpSpLocks/>
            </p:cNvGrpSpPr>
            <p:nvPr/>
          </p:nvGrpSpPr>
          <p:grpSpPr bwMode="auto">
            <a:xfrm>
              <a:off x="1451154" y="2799049"/>
              <a:ext cx="1371600" cy="1371600"/>
              <a:chOff x="624" y="1440"/>
              <a:chExt cx="864" cy="864"/>
            </a:xfrm>
          </p:grpSpPr>
          <p:sp>
            <p:nvSpPr>
              <p:cNvPr id="90122" name="AutoShape 26"/>
              <p:cNvSpPr>
                <a:spLocks noChangeArrowheads="1"/>
              </p:cNvSpPr>
              <p:nvPr/>
            </p:nvSpPr>
            <p:spPr bwMode="auto">
              <a:xfrm>
                <a:off x="624" y="1440"/>
                <a:ext cx="864" cy="864"/>
              </a:xfrm>
              <a:prstGeom prst="star32">
                <a:avLst>
                  <a:gd name="adj" fmla="val 45657"/>
                </a:avLst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3" name="Oval 27"/>
              <p:cNvSpPr>
                <a:spLocks noChangeArrowheads="1"/>
              </p:cNvSpPr>
              <p:nvPr/>
            </p:nvSpPr>
            <p:spPr bwMode="auto">
              <a:xfrm>
                <a:off x="728" y="1544"/>
                <a:ext cx="656" cy="656"/>
              </a:xfrm>
              <a:prstGeom prst="ellipse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4" name="Freeform 28"/>
              <p:cNvSpPr>
                <a:spLocks/>
              </p:cNvSpPr>
              <p:nvPr/>
            </p:nvSpPr>
            <p:spPr bwMode="auto">
              <a:xfrm flipV="1">
                <a:off x="912" y="2016"/>
                <a:ext cx="277" cy="50"/>
              </a:xfrm>
              <a:custGeom>
                <a:avLst/>
                <a:gdLst>
                  <a:gd name="T0" fmla="*/ 0 w 384"/>
                  <a:gd name="T1" fmla="*/ 98 h 48"/>
                  <a:gd name="T2" fmla="*/ 1 w 384"/>
                  <a:gd name="T3" fmla="*/ 0 h 48"/>
                  <a:gd name="T4" fmla="*/ 1 w 384"/>
                  <a:gd name="T5" fmla="*/ 98 h 4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"/>
                  <a:gd name="T11" fmla="*/ 384 w 384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">
                    <a:moveTo>
                      <a:pt x="0" y="48"/>
                    </a:moveTo>
                    <a:cubicBezTo>
                      <a:pt x="64" y="24"/>
                      <a:pt x="128" y="0"/>
                      <a:pt x="192" y="0"/>
                    </a:cubicBezTo>
                    <a:cubicBezTo>
                      <a:pt x="256" y="0"/>
                      <a:pt x="352" y="40"/>
                      <a:pt x="384" y="48"/>
                    </a:cubicBezTo>
                  </a:path>
                </a:pathLst>
              </a:custGeom>
              <a:solidFill>
                <a:srgbClr val="CC00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5" name="Freeform 29"/>
              <p:cNvSpPr>
                <a:spLocks/>
              </p:cNvSpPr>
              <p:nvPr/>
            </p:nvSpPr>
            <p:spPr bwMode="auto">
              <a:xfrm>
                <a:off x="831" y="1716"/>
                <a:ext cx="173" cy="70"/>
              </a:xfrm>
              <a:custGeom>
                <a:avLst/>
                <a:gdLst>
                  <a:gd name="T0" fmla="*/ 30 w 192"/>
                  <a:gd name="T1" fmla="*/ 455 h 56"/>
                  <a:gd name="T2" fmla="*/ 14 w 192"/>
                  <a:gd name="T3" fmla="*/ 455 h 56"/>
                  <a:gd name="T4" fmla="*/ 0 w 192"/>
                  <a:gd name="T5" fmla="*/ 3153 h 5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56"/>
                  <a:gd name="T11" fmla="*/ 192 w 192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56">
                    <a:moveTo>
                      <a:pt x="192" y="8"/>
                    </a:moveTo>
                    <a:cubicBezTo>
                      <a:pt x="160" y="4"/>
                      <a:pt x="128" y="0"/>
                      <a:pt x="96" y="8"/>
                    </a:cubicBezTo>
                    <a:cubicBezTo>
                      <a:pt x="64" y="16"/>
                      <a:pt x="32" y="36"/>
                      <a:pt x="0" y="56"/>
                    </a:cubicBezTo>
                  </a:path>
                </a:pathLst>
              </a:cu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6" name="Freeform 30"/>
              <p:cNvSpPr>
                <a:spLocks/>
              </p:cNvSpPr>
              <p:nvPr/>
            </p:nvSpPr>
            <p:spPr bwMode="auto">
              <a:xfrm rot="-617851">
                <a:off x="831" y="1716"/>
                <a:ext cx="173" cy="70"/>
              </a:xfrm>
              <a:custGeom>
                <a:avLst/>
                <a:gdLst>
                  <a:gd name="T0" fmla="*/ 30 w 192"/>
                  <a:gd name="T1" fmla="*/ 455 h 56"/>
                  <a:gd name="T2" fmla="*/ 14 w 192"/>
                  <a:gd name="T3" fmla="*/ 455 h 56"/>
                  <a:gd name="T4" fmla="*/ 0 w 192"/>
                  <a:gd name="T5" fmla="*/ 3153 h 5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56"/>
                  <a:gd name="T11" fmla="*/ 192 w 192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56">
                    <a:moveTo>
                      <a:pt x="192" y="8"/>
                    </a:moveTo>
                    <a:cubicBezTo>
                      <a:pt x="160" y="4"/>
                      <a:pt x="128" y="0"/>
                      <a:pt x="96" y="8"/>
                    </a:cubicBezTo>
                    <a:cubicBezTo>
                      <a:pt x="64" y="16"/>
                      <a:pt x="32" y="36"/>
                      <a:pt x="0" y="56"/>
                    </a:cubicBezTo>
                  </a:path>
                </a:pathLst>
              </a:cu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7" name="Freeform 31"/>
              <p:cNvSpPr>
                <a:spLocks/>
              </p:cNvSpPr>
              <p:nvPr/>
            </p:nvSpPr>
            <p:spPr bwMode="auto">
              <a:xfrm>
                <a:off x="1108" y="1711"/>
                <a:ext cx="173" cy="40"/>
              </a:xfrm>
              <a:custGeom>
                <a:avLst/>
                <a:gdLst>
                  <a:gd name="T0" fmla="*/ 0 w 240"/>
                  <a:gd name="T1" fmla="*/ 1 h 56"/>
                  <a:gd name="T2" fmla="*/ 1 w 240"/>
                  <a:gd name="T3" fmla="*/ 1 h 56"/>
                  <a:gd name="T4" fmla="*/ 1 w 240"/>
                  <a:gd name="T5" fmla="*/ 1 h 56"/>
                  <a:gd name="T6" fmla="*/ 1 w 240"/>
                  <a:gd name="T7" fmla="*/ 1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56"/>
                  <a:gd name="T14" fmla="*/ 240 w 240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56">
                    <a:moveTo>
                      <a:pt x="0" y="8"/>
                    </a:moveTo>
                    <a:cubicBezTo>
                      <a:pt x="12" y="8"/>
                      <a:pt x="24" y="8"/>
                      <a:pt x="48" y="8"/>
                    </a:cubicBezTo>
                    <a:cubicBezTo>
                      <a:pt x="72" y="8"/>
                      <a:pt x="112" y="0"/>
                      <a:pt x="144" y="8"/>
                    </a:cubicBezTo>
                    <a:cubicBezTo>
                      <a:pt x="176" y="16"/>
                      <a:pt x="208" y="36"/>
                      <a:pt x="240" y="56"/>
                    </a:cubicBezTo>
                  </a:path>
                </a:pathLst>
              </a:cu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8" name="Freeform 32"/>
              <p:cNvSpPr>
                <a:spLocks/>
              </p:cNvSpPr>
              <p:nvPr/>
            </p:nvSpPr>
            <p:spPr bwMode="auto">
              <a:xfrm rot="468196">
                <a:off x="1108" y="1716"/>
                <a:ext cx="173" cy="41"/>
              </a:xfrm>
              <a:custGeom>
                <a:avLst/>
                <a:gdLst>
                  <a:gd name="T0" fmla="*/ 0 w 240"/>
                  <a:gd name="T1" fmla="*/ 1 h 56"/>
                  <a:gd name="T2" fmla="*/ 1 w 240"/>
                  <a:gd name="T3" fmla="*/ 1 h 56"/>
                  <a:gd name="T4" fmla="*/ 1 w 240"/>
                  <a:gd name="T5" fmla="*/ 1 h 56"/>
                  <a:gd name="T6" fmla="*/ 1 w 240"/>
                  <a:gd name="T7" fmla="*/ 1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56"/>
                  <a:gd name="T14" fmla="*/ 240 w 240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56">
                    <a:moveTo>
                      <a:pt x="0" y="8"/>
                    </a:moveTo>
                    <a:cubicBezTo>
                      <a:pt x="12" y="8"/>
                      <a:pt x="24" y="8"/>
                      <a:pt x="48" y="8"/>
                    </a:cubicBezTo>
                    <a:cubicBezTo>
                      <a:pt x="72" y="8"/>
                      <a:pt x="112" y="0"/>
                      <a:pt x="144" y="8"/>
                    </a:cubicBezTo>
                    <a:cubicBezTo>
                      <a:pt x="176" y="16"/>
                      <a:pt x="208" y="36"/>
                      <a:pt x="240" y="56"/>
                    </a:cubicBezTo>
                  </a:path>
                </a:pathLst>
              </a:cu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29" name="Oval 33"/>
              <p:cNvSpPr>
                <a:spLocks noChangeArrowheads="1"/>
              </p:cNvSpPr>
              <p:nvPr/>
            </p:nvSpPr>
            <p:spPr bwMode="auto">
              <a:xfrm>
                <a:off x="935" y="1786"/>
                <a:ext cx="69" cy="69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90130" name="Oval 34"/>
              <p:cNvSpPr>
                <a:spLocks noChangeArrowheads="1"/>
              </p:cNvSpPr>
              <p:nvPr/>
            </p:nvSpPr>
            <p:spPr bwMode="auto">
              <a:xfrm>
                <a:off x="1177" y="1786"/>
                <a:ext cx="69" cy="69"/>
              </a:xfrm>
              <a:prstGeom prst="ellipse">
                <a:avLst/>
              </a:prstGeom>
              <a:solidFill>
                <a:schemeClr val="bg2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ja-JP">
                  <a:solidFill>
                    <a:srgbClr val="FF0000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90131" name="AutoShape 37"/>
            <p:cNvSpPr>
              <a:spLocks noChangeArrowheads="1"/>
            </p:cNvSpPr>
            <p:nvPr/>
          </p:nvSpPr>
          <p:spPr bwMode="auto">
            <a:xfrm>
              <a:off x="5413554" y="2189449"/>
              <a:ext cx="533400" cy="381000"/>
            </a:xfrm>
            <a:prstGeom prst="curvedUpArrow">
              <a:avLst>
                <a:gd name="adj1" fmla="val 28000"/>
                <a:gd name="adj2" fmla="val 56000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grpSp>
          <p:nvGrpSpPr>
            <p:cNvPr id="90132" name="Group 64"/>
            <p:cNvGrpSpPr>
              <a:grpSpLocks/>
            </p:cNvGrpSpPr>
            <p:nvPr/>
          </p:nvGrpSpPr>
          <p:grpSpPr bwMode="auto">
            <a:xfrm>
              <a:off x="1679754" y="2189449"/>
              <a:ext cx="6019800" cy="1981200"/>
              <a:chOff x="5760" y="912"/>
              <a:chExt cx="3792" cy="1248"/>
            </a:xfrm>
          </p:grpSpPr>
          <p:grpSp>
            <p:nvGrpSpPr>
              <p:cNvPr id="90133" name="Group 66"/>
              <p:cNvGrpSpPr>
                <a:grpSpLocks/>
              </p:cNvGrpSpPr>
              <p:nvPr/>
            </p:nvGrpSpPr>
            <p:grpSpPr bwMode="auto">
              <a:xfrm flipH="1">
                <a:off x="8832" y="960"/>
                <a:ext cx="720" cy="1200"/>
                <a:chOff x="1296" y="2880"/>
                <a:chExt cx="672" cy="1200"/>
              </a:xfrm>
            </p:grpSpPr>
            <p:sp>
              <p:nvSpPr>
                <p:cNvPr id="90134" name="AutoShape 63"/>
                <p:cNvSpPr>
                  <a:spLocks noChangeArrowheads="1"/>
                </p:cNvSpPr>
                <p:nvPr/>
              </p:nvSpPr>
              <p:spPr bwMode="auto">
                <a:xfrm rot="1494922">
                  <a:off x="1392" y="2880"/>
                  <a:ext cx="480" cy="144"/>
                </a:xfrm>
                <a:prstGeom prst="leftArrow">
                  <a:avLst>
                    <a:gd name="adj1" fmla="val 50000"/>
                    <a:gd name="adj2" fmla="val 83333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135" name="AutoShape 64"/>
                <p:cNvSpPr>
                  <a:spLocks noChangeArrowheads="1"/>
                </p:cNvSpPr>
                <p:nvPr/>
              </p:nvSpPr>
              <p:spPr bwMode="auto">
                <a:xfrm>
                  <a:off x="1296" y="3360"/>
                  <a:ext cx="480" cy="144"/>
                </a:xfrm>
                <a:prstGeom prst="leftArrow">
                  <a:avLst>
                    <a:gd name="adj1" fmla="val 50000"/>
                    <a:gd name="adj2" fmla="val 83333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136" name="AutoShape 65"/>
                <p:cNvSpPr>
                  <a:spLocks noChangeArrowheads="1"/>
                </p:cNvSpPr>
                <p:nvPr/>
              </p:nvSpPr>
              <p:spPr bwMode="auto">
                <a:xfrm rot="-1232135">
                  <a:off x="1488" y="3936"/>
                  <a:ext cx="480" cy="144"/>
                </a:xfrm>
                <a:prstGeom prst="leftArrow">
                  <a:avLst>
                    <a:gd name="adj1" fmla="val 50000"/>
                    <a:gd name="adj2" fmla="val 83333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90137" name="Group 39"/>
              <p:cNvGrpSpPr>
                <a:grpSpLocks/>
              </p:cNvGrpSpPr>
              <p:nvPr/>
            </p:nvGrpSpPr>
            <p:grpSpPr bwMode="auto">
              <a:xfrm>
                <a:off x="5760" y="912"/>
                <a:ext cx="1872" cy="1200"/>
                <a:chOff x="720" y="1104"/>
                <a:chExt cx="1872" cy="1200"/>
              </a:xfrm>
            </p:grpSpPr>
            <p:sp>
              <p:nvSpPr>
                <p:cNvPr id="90138" name="Oval 40"/>
                <p:cNvSpPr>
                  <a:spLocks noChangeArrowheads="1"/>
                </p:cNvSpPr>
                <p:nvPr/>
              </p:nvSpPr>
              <p:spPr bwMode="auto">
                <a:xfrm>
                  <a:off x="720" y="1584"/>
                  <a:ext cx="144" cy="144"/>
                </a:xfrm>
                <a:prstGeom prst="ellipse">
                  <a:avLst/>
                </a:prstGeom>
                <a:solidFill>
                  <a:srgbClr val="66FF66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solidFill>
                      <a:schemeClr val="accent1"/>
                    </a:solidFill>
                    <a:ea typeface="ＭＳ Ｐゴシック" pitchFamily="50" charset="-128"/>
                  </a:endParaRPr>
                </a:p>
              </p:txBody>
            </p:sp>
            <p:sp>
              <p:nvSpPr>
                <p:cNvPr id="90139" name="Oval 41"/>
                <p:cNvSpPr>
                  <a:spLocks noChangeArrowheads="1"/>
                </p:cNvSpPr>
                <p:nvPr/>
              </p:nvSpPr>
              <p:spPr bwMode="auto">
                <a:xfrm>
                  <a:off x="1344" y="1872"/>
                  <a:ext cx="144" cy="144"/>
                </a:xfrm>
                <a:prstGeom prst="ellipse">
                  <a:avLst/>
                </a:prstGeom>
                <a:solidFill>
                  <a:srgbClr val="66FF66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solidFill>
                      <a:schemeClr val="accent1"/>
                    </a:solidFill>
                    <a:ea typeface="ＭＳ Ｐゴシック" pitchFamily="50" charset="-128"/>
                  </a:endParaRPr>
                </a:p>
              </p:txBody>
            </p:sp>
            <p:sp>
              <p:nvSpPr>
                <p:cNvPr id="90140" name="Oval 42"/>
                <p:cNvSpPr>
                  <a:spLocks noChangeArrowheads="1"/>
                </p:cNvSpPr>
                <p:nvPr/>
              </p:nvSpPr>
              <p:spPr bwMode="auto">
                <a:xfrm>
                  <a:off x="1008" y="1488"/>
                  <a:ext cx="144" cy="144"/>
                </a:xfrm>
                <a:prstGeom prst="ellipse">
                  <a:avLst/>
                </a:prstGeom>
                <a:solidFill>
                  <a:srgbClr val="66FF66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ja-JP">
                    <a:solidFill>
                      <a:schemeClr val="accent1"/>
                    </a:solidFill>
                    <a:ea typeface="ＭＳ Ｐゴシック" pitchFamily="50" charset="-128"/>
                  </a:endParaRPr>
                </a:p>
              </p:txBody>
            </p:sp>
            <p:sp>
              <p:nvSpPr>
                <p:cNvPr id="90141" name="AutoShape 43"/>
                <p:cNvSpPr>
                  <a:spLocks noChangeArrowheads="1"/>
                </p:cNvSpPr>
                <p:nvPr/>
              </p:nvSpPr>
              <p:spPr bwMode="auto">
                <a:xfrm rot="1494922">
                  <a:off x="2016" y="1104"/>
                  <a:ext cx="480" cy="144"/>
                </a:xfrm>
                <a:prstGeom prst="leftArrow">
                  <a:avLst>
                    <a:gd name="adj1" fmla="val 50000"/>
                    <a:gd name="adj2" fmla="val 83333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142" name="AutoShape 44"/>
                <p:cNvSpPr>
                  <a:spLocks noChangeArrowheads="1"/>
                </p:cNvSpPr>
                <p:nvPr/>
              </p:nvSpPr>
              <p:spPr bwMode="auto">
                <a:xfrm>
                  <a:off x="1920" y="1584"/>
                  <a:ext cx="480" cy="144"/>
                </a:xfrm>
                <a:prstGeom prst="leftArrow">
                  <a:avLst>
                    <a:gd name="adj1" fmla="val 50000"/>
                    <a:gd name="adj2" fmla="val 83333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143" name="AutoShape 45"/>
                <p:cNvSpPr>
                  <a:spLocks noChangeArrowheads="1"/>
                </p:cNvSpPr>
                <p:nvPr/>
              </p:nvSpPr>
              <p:spPr bwMode="auto">
                <a:xfrm rot="-1232135">
                  <a:off x="2112" y="2160"/>
                  <a:ext cx="480" cy="144"/>
                </a:xfrm>
                <a:prstGeom prst="leftArrow">
                  <a:avLst>
                    <a:gd name="adj1" fmla="val 50000"/>
                    <a:gd name="adj2" fmla="val 83333"/>
                  </a:avLst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</p:grpSp>
        </p:grpSp>
        <p:sp>
          <p:nvSpPr>
            <p:cNvPr id="90144" name="AutoShape 55"/>
            <p:cNvSpPr>
              <a:spLocks noChangeArrowheads="1"/>
            </p:cNvSpPr>
            <p:nvPr/>
          </p:nvSpPr>
          <p:spPr bwMode="auto">
            <a:xfrm>
              <a:off x="5032554" y="2494249"/>
              <a:ext cx="1143000" cy="1143000"/>
            </a:xfrm>
            <a:prstGeom prst="star16">
              <a:avLst>
                <a:gd name="adj" fmla="val 2804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90145" name="Oval 36"/>
            <p:cNvSpPr>
              <a:spLocks noChangeArrowheads="1"/>
            </p:cNvSpPr>
            <p:nvPr/>
          </p:nvSpPr>
          <p:spPr bwMode="auto">
            <a:xfrm>
              <a:off x="5261154" y="2722849"/>
              <a:ext cx="685800" cy="6858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b="1" dirty="0">
                  <a:ea typeface="ＭＳ Ｐゴシック" pitchFamily="50" charset="-128"/>
                </a:rPr>
                <a:t>C,O</a:t>
              </a:r>
            </a:p>
          </p:txBody>
        </p:sp>
        <p:sp>
          <p:nvSpPr>
            <p:cNvPr id="90146" name="Text Box 57"/>
            <p:cNvSpPr txBox="1">
              <a:spLocks noChangeArrowheads="1"/>
            </p:cNvSpPr>
            <p:nvPr/>
          </p:nvSpPr>
          <p:spPr bwMode="auto">
            <a:xfrm>
              <a:off x="5338888" y="3690802"/>
              <a:ext cx="607977" cy="45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2"/>
                  </a:solidFill>
                  <a:latin typeface="+mn-lt"/>
                </a:rPr>
                <a:t>H</a:t>
              </a:r>
            </a:p>
          </p:txBody>
        </p:sp>
        <p:sp>
          <p:nvSpPr>
            <p:cNvPr id="90147" name="Text Box 58"/>
            <p:cNvSpPr txBox="1">
              <a:spLocks noChangeArrowheads="1"/>
            </p:cNvSpPr>
            <p:nvPr/>
          </p:nvSpPr>
          <p:spPr bwMode="auto">
            <a:xfrm>
              <a:off x="5321408" y="3339566"/>
              <a:ext cx="811170" cy="490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2"/>
                  </a:solidFill>
                  <a:latin typeface="+mn-lt"/>
                </a:rPr>
                <a:t>H</a:t>
              </a:r>
              <a:r>
                <a:rPr lang="en-US" altLang="ja-JP" sz="2000" b="1" dirty="0">
                  <a:solidFill>
                    <a:schemeClr val="bg2"/>
                  </a:solidFill>
                </a:rPr>
                <a:t>e</a:t>
              </a:r>
            </a:p>
          </p:txBody>
        </p:sp>
      </p:grp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615" y="7029400"/>
            <a:ext cx="8460431" cy="149619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ja-JP" b="1" dirty="0" smtClean="0">
                <a:solidFill>
                  <a:srgbClr val="CC6600"/>
                </a:solidFill>
              </a:rPr>
              <a:t> </a:t>
            </a:r>
            <a:r>
              <a:rPr lang="en-US" altLang="ja-JP" sz="2800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AGB </a:t>
            </a:r>
            <a:r>
              <a:rPr lang="en-US" altLang="ja-JP" sz="28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-process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by the He shell flashes and the dredge-up 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 stars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formed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mass transfer from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AGB primary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analogous to CH stars (Pop. II) and Ba stars (Pop. I)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323528" y="5913155"/>
            <a:ext cx="40195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Low-mass EMP survivors (</a:t>
            </a:r>
            <a:r>
              <a:rPr lang="en-US" altLang="ja-JP" sz="2400" b="1" i="1" dirty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2400" b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~0.8</a:t>
            </a:r>
            <a:r>
              <a:rPr lang="en-US" altLang="ja-JP" sz="2400" b="1" i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2400" b="1" baseline="-25000" dirty="0" smtClean="0">
                <a:solidFill>
                  <a:srgbClr val="3366CC"/>
                </a:solidFill>
                <a:latin typeface="ＭＳ 明朝"/>
                <a:ea typeface="ＭＳ 明朝"/>
              </a:rPr>
              <a:t>◉</a:t>
            </a:r>
            <a:r>
              <a:rPr lang="en-US" altLang="ja-JP" sz="2400" b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2400" b="1" dirty="0" smtClean="0">
                <a:solidFill>
                  <a:srgbClr val="3366CC"/>
                </a:solidFill>
                <a:latin typeface="ＭＳ 明朝"/>
                <a:ea typeface="ＭＳ 明朝"/>
              </a:rPr>
              <a:t> </a:t>
            </a:r>
            <a:r>
              <a:rPr lang="en-US" altLang="ja-JP" sz="1600" dirty="0" smtClean="0">
                <a:latin typeface="Times New Roman" pitchFamily="18" charset="0"/>
                <a:ea typeface="ＭＳ Ｐゴシック" pitchFamily="50" charset="-128"/>
              </a:rPr>
              <a:t>:</a:t>
            </a:r>
            <a:endParaRPr lang="en-US" altLang="ja-JP" sz="1600" dirty="0">
              <a:solidFill>
                <a:schemeClr val="accent2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4244930" y="5918598"/>
            <a:ext cx="44219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Primary AGB stars </a:t>
            </a:r>
          </a:p>
          <a:p>
            <a:pPr lvl="1" algn="ctr"/>
            <a:r>
              <a:rPr lang="en-US" altLang="ja-JP" sz="2400" b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(0.8</a:t>
            </a:r>
            <a:r>
              <a:rPr lang="en-US" altLang="ja-JP" sz="2400" b="1" i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2400" b="1" baseline="-25000" dirty="0" smtClean="0">
                <a:solidFill>
                  <a:srgbClr val="3366CC"/>
                </a:solidFill>
                <a:latin typeface="ＭＳ 明朝"/>
                <a:ea typeface="ＭＳ 明朝"/>
              </a:rPr>
              <a:t>◉</a:t>
            </a:r>
            <a:r>
              <a:rPr lang="en-US" altLang="ja-JP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&lt;</a:t>
            </a:r>
            <a:r>
              <a:rPr lang="en-US" altLang="ja-JP" sz="2400" b="1" i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≲</a:t>
            </a:r>
            <a:r>
              <a:rPr lang="en-US" altLang="ja-JP" sz="2400" b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8</a:t>
            </a:r>
            <a:r>
              <a:rPr lang="en-US" altLang="ja-JP" sz="2400" b="1" i="1" dirty="0" smtClean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2400" b="1" baseline="-25000" dirty="0">
                <a:solidFill>
                  <a:srgbClr val="3366CC"/>
                </a:solidFill>
                <a:latin typeface="ＭＳ 明朝"/>
                <a:ea typeface="ＭＳ 明朝"/>
              </a:rPr>
              <a:t>◉</a:t>
            </a:r>
            <a:r>
              <a:rPr lang="en-US" altLang="ja-JP" sz="2400" b="1" dirty="0">
                <a:solidFill>
                  <a:srgbClr val="3366CC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2400" b="1" dirty="0">
                <a:solidFill>
                  <a:srgbClr val="3366CC"/>
                </a:solidFill>
                <a:latin typeface="ＭＳ 明朝"/>
                <a:ea typeface="ＭＳ 明朝"/>
              </a:rPr>
              <a:t> </a:t>
            </a:r>
            <a:endParaRPr lang="en-US" altLang="ja-JP" sz="2400" b="1" dirty="0">
              <a:solidFill>
                <a:srgbClr val="3366CC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79069" y="2007000"/>
            <a:ext cx="78107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6600"/>
                </a:solidFill>
                <a:latin typeface="源ノ明朝 Medium" pitchFamily="18" charset="-128"/>
                <a:ea typeface="源ノ明朝 Medium" pitchFamily="18" charset="-128"/>
              </a:rPr>
              <a:t>Surface</a:t>
            </a:r>
            <a:r>
              <a:rPr lang="ja-JP" altLang="en-US" sz="2400" b="1" dirty="0" smtClean="0">
                <a:solidFill>
                  <a:srgbClr val="006600"/>
                </a:solidFill>
                <a:latin typeface="源ノ明朝 Medium" pitchFamily="18" charset="-128"/>
                <a:ea typeface="源ノ明朝 Medium" pitchFamily="18" charset="-128"/>
              </a:rPr>
              <a:t> </a:t>
            </a:r>
            <a:r>
              <a:rPr lang="en-US" altLang="ja-JP" sz="2400" b="1" dirty="0" smtClean="0">
                <a:solidFill>
                  <a:srgbClr val="006600"/>
                </a:solidFill>
                <a:latin typeface="源ノ明朝 Medium" pitchFamily="18" charset="-128"/>
                <a:ea typeface="源ノ明朝 Medium" pitchFamily="18" charset="-128"/>
              </a:rPr>
              <a:t>Pollution:</a:t>
            </a:r>
            <a:r>
              <a:rPr lang="ja-JP" altLang="en-US" sz="2400" b="1" dirty="0" smtClean="0">
                <a:solidFill>
                  <a:srgbClr val="006600"/>
                </a:solidFill>
                <a:latin typeface="源ノ明朝 Medium" pitchFamily="18" charset="-128"/>
                <a:ea typeface="源ノ明朝 Medium" pitchFamily="18" charset="-128"/>
              </a:rPr>
              <a:t>   </a:t>
            </a:r>
            <a:r>
              <a:rPr lang="en-US" altLang="ja-JP" sz="2400" b="1" dirty="0" smtClean="0">
                <a:solidFill>
                  <a:srgbClr val="006600"/>
                </a:solidFill>
                <a:latin typeface="源ノ明朝 Medium" pitchFamily="18" charset="-128"/>
                <a:ea typeface="源ノ明朝 Medium" pitchFamily="18" charset="-128"/>
              </a:rPr>
              <a:t>mass transfer from AGB primary to low-mass secondary</a:t>
            </a:r>
            <a:endParaRPr lang="en-US" altLang="ja-JP" sz="2000" b="1" dirty="0">
              <a:solidFill>
                <a:srgbClr val="0066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47588" y="4448245"/>
            <a:ext cx="1644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6600"/>
                </a:solidFill>
                <a:latin typeface="Times New Roman" pitchFamily="18" charset="0"/>
                <a:ea typeface="ＭＳ Ｐゴシック" pitchFamily="50" charset="-128"/>
              </a:rPr>
              <a:t>WIND</a:t>
            </a:r>
          </a:p>
          <a:p>
            <a:pPr>
              <a:spcBef>
                <a:spcPct val="50000"/>
              </a:spcBef>
            </a:pPr>
            <a:r>
              <a:rPr lang="en-US" altLang="ja-JP" sz="2400" b="1" dirty="0" smtClean="0">
                <a:solidFill>
                  <a:srgbClr val="006600"/>
                </a:solidFill>
                <a:latin typeface="Times New Roman" pitchFamily="18" charset="0"/>
                <a:ea typeface="ＭＳ Ｐゴシック" pitchFamily="50" charset="-128"/>
              </a:rPr>
              <a:t> mass loss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485012" y="3759423"/>
            <a:ext cx="168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66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dirty="0" smtClean="0">
                <a:solidFill>
                  <a:srgbClr val="006600"/>
                </a:solidFill>
                <a:latin typeface="Times New Roman" pitchFamily="18" charset="0"/>
                <a:ea typeface="ＭＳ Ｐゴシック" pitchFamily="50" charset="-128"/>
              </a:rPr>
              <a:t>Dredge-up</a:t>
            </a:r>
            <a:endParaRPr lang="en-US" altLang="ja-JP" sz="2400" b="1" dirty="0">
              <a:solidFill>
                <a:srgbClr val="0066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9069" y="3451188"/>
            <a:ext cx="3106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CEMP</a:t>
            </a:r>
            <a:r>
              <a:rPr lang="ja-JP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</a:p>
          <a:p>
            <a:pPr>
              <a:defRPr/>
            </a:pPr>
            <a:r>
              <a:rPr lang="en-US" altLang="ja-JP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Accretion from the wind</a:t>
            </a:r>
            <a:endParaRPr lang="ja-JP" altLang="en-US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ja-JP" sz="2800" b="1" dirty="0" smtClean="0">
              <a:solidFill>
                <a:srgbClr val="FF0000"/>
              </a:solidFill>
              <a:latin typeface="源ノ明朝 Medium" pitchFamily="18" charset="-128"/>
              <a:ea typeface="源ノ明朝 Medium" pitchFamily="18" charset="-128"/>
              <a:cs typeface="Times New Roman" panose="02020603050405020304" pitchFamily="18" charset="0"/>
            </a:endParaRPr>
          </a:p>
        </p:txBody>
      </p:sp>
      <p:sp>
        <p:nvSpPr>
          <p:cNvPr id="46" name="横巻き 45"/>
          <p:cNvSpPr/>
          <p:nvPr/>
        </p:nvSpPr>
        <p:spPr>
          <a:xfrm>
            <a:off x="175183" y="-23395"/>
            <a:ext cx="8717297" cy="177300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Binary Origin of CEMP stars</a:t>
            </a:r>
            <a:endParaRPr lang="ja-JP" altLang="en-US" sz="48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56387" y="2969826"/>
            <a:ext cx="501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and eject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altLang="ja-JP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altLang="ja-JP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s-process</a:t>
            </a:r>
            <a:r>
              <a:rPr lang="en-US" altLang="ja-JP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capture elements</a:t>
            </a:r>
            <a:endParaRPr kumimoji="1" lang="ja-JP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線矢印コネクタ 50"/>
          <p:cNvCxnSpPr>
            <a:endCxn id="90131" idx="4"/>
          </p:cNvCxnSpPr>
          <p:nvPr/>
        </p:nvCxnSpPr>
        <p:spPr>
          <a:xfrm flipH="1">
            <a:off x="5925727" y="4000878"/>
            <a:ext cx="824606" cy="282468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3456069" y="1124744"/>
            <a:ext cx="5558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Suda </a:t>
            </a:r>
            <a:r>
              <a:rPr lang="en-US" altLang="ja-JP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et al. (2004</a:t>
            </a:r>
            <a:r>
              <a:rPr lang="en-US" altLang="ja-JP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), Komiya et al. (2007)</a:t>
            </a:r>
          </a:p>
        </p:txBody>
      </p:sp>
    </p:spTree>
    <p:extLst>
      <p:ext uri="{BB962C8B-B14F-4D97-AF65-F5344CB8AC3E}">
        <p14:creationId xmlns:p14="http://schemas.microsoft.com/office/powerpoint/2010/main" val="19282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横巻き 5"/>
          <p:cNvSpPr/>
          <p:nvPr/>
        </p:nvSpPr>
        <p:spPr>
          <a:xfrm>
            <a:off x="175183" y="-23395"/>
            <a:ext cx="8717297" cy="177300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800" b="1" dirty="0" smtClean="0">
                <a:solidFill>
                  <a:srgbClr val="336699"/>
                </a:solidFill>
                <a:latin typeface="Times New Roman" panose="020206030504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Massive Star Scenarios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28" y="2257708"/>
            <a:ext cx="3749985" cy="26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3491880" y="3913892"/>
            <a:ext cx="936104" cy="936104"/>
          </a:xfrm>
          <a:prstGeom prst="straightConnector1">
            <a:avLst/>
          </a:prstGeom>
          <a:ln w="50800">
            <a:solidFill>
              <a:srgbClr val="9900CC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419872" y="4129916"/>
            <a:ext cx="936104" cy="936104"/>
          </a:xfrm>
          <a:prstGeom prst="straightConnector1">
            <a:avLst/>
          </a:prstGeom>
          <a:ln w="50800">
            <a:solidFill>
              <a:srgbClr val="C00000"/>
            </a:solidFill>
            <a:prstDash val="dashDot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411760" y="4201924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endParaRPr kumimoji="1" lang="ja-JP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90141" y="4633972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Back</a:t>
            </a:r>
            <a:endParaRPr kumimoji="1" lang="ja-JP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2285" y="1787546"/>
            <a:ext cx="300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1" lang="en-US" altLang="ja-JP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Faint SNe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2506087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C-rich ejecta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円弧 12"/>
          <p:cNvSpPr/>
          <p:nvPr/>
        </p:nvSpPr>
        <p:spPr>
          <a:xfrm>
            <a:off x="2555776" y="3249280"/>
            <a:ext cx="2700000" cy="2700000"/>
          </a:xfrm>
          <a:prstGeom prst="arc">
            <a:avLst/>
          </a:prstGeom>
          <a:noFill/>
          <a:ln w="50800">
            <a:solidFill>
              <a:srgbClr val="FF0000"/>
            </a:solidFill>
            <a:prstDash val="lgDashDotDot"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483768" y="3193812"/>
            <a:ext cx="936104" cy="936104"/>
          </a:xfrm>
          <a:prstGeom prst="straightConnector1">
            <a:avLst/>
          </a:prstGeom>
          <a:ln w="50800">
            <a:solidFill>
              <a:srgbClr val="FF0000"/>
            </a:solidFill>
            <a:prstDash val="lgDashDotDot"/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691300" y="1745375"/>
            <a:ext cx="2880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1" lang="en-US" altLang="ja-JP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Spinstars</a:t>
            </a:r>
            <a:r>
              <a:rPr kumimoji="1" lang="en-US" altLang="ja-JP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796136" y="3160132"/>
            <a:ext cx="793111" cy="772924"/>
          </a:xfrm>
          <a:prstGeom prst="straightConnector1">
            <a:avLst/>
          </a:prstGeom>
          <a:ln w="50800">
            <a:solidFill>
              <a:srgbClr val="00800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732240" y="2592487"/>
            <a:ext cx="2541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Rotaitnal</a:t>
            </a:r>
            <a:r>
              <a:rPr lang="ja-JP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kumimoji="1" lang="en-US" altLang="ja-JP" dirty="0" smtClean="0">
                <a:solidFill>
                  <a:srgbClr val="008000"/>
                </a:solidFill>
              </a:rPr>
              <a:t> 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55705" y="3566916"/>
            <a:ext cx="3621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⇓</a:t>
            </a:r>
            <a:endParaRPr lang="en-US" altLang="ja-JP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Low-mass </a:t>
            </a:r>
            <a:r>
              <a:rPr lang="en-US" altLang="ja-JP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circum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disk e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jected from the equator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0985" y="3029307"/>
            <a:ext cx="2596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⇓</a:t>
            </a:r>
            <a:endParaRPr lang="en-US" altLang="ja-JP" sz="28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Low-mass stars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through mixing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interstellar gas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1164" y="5632190"/>
            <a:ext cx="7635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○ </a:t>
            </a:r>
            <a:r>
              <a:rPr kumimoji="1" lang="en-US" altLang="ja-JP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out the nuclear products of helium burning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neutron capture elements</a:t>
            </a:r>
            <a:endParaRPr kumimoji="1" lang="ja-JP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3" grpId="0" animBg="1"/>
      <p:bldP spid="22" grpId="0"/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1.</a:t>
            </a:r>
            <a:r>
              <a:rPr kumimoji="1" lang="ja-JP" altLang="en-US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latin typeface="Times New Roman" panose="02020603050405020304" pitchFamily="18" charset="0"/>
                <a:ea typeface="源ノ明朝 Medium" pitchFamily="18" charset="-128"/>
                <a:cs typeface="Times New Roman" panose="02020603050405020304" pitchFamily="18" charset="0"/>
              </a:rPr>
              <a:t>Synthesis of Neutron Capture Elements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39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14459</TotalTime>
  <Words>2109</Words>
  <Application>Microsoft Office PowerPoint</Application>
  <PresentationFormat>画面に合わせる (4:3)</PresentationFormat>
  <Paragraphs>362</Paragraphs>
  <Slides>26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エグゼクティブ</vt:lpstr>
      <vt:lpstr>The Origin of Carbon Enhanced Metal-Poor (CEMP) Stars and  Formation History of Stars and Binaries in the Galactic Halo 「銀河系ハローの炭素過剰超金属欠乏星の起源と星・連星系形成史」</vt:lpstr>
      <vt:lpstr>Galactic Archeology  (銀河考古学)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 Synthesis of Neutron Capture Elements</vt:lpstr>
      <vt:lpstr>PowerPoint プレゼンテーション</vt:lpstr>
      <vt:lpstr>s-process vs. r-process </vt:lpstr>
      <vt:lpstr>2. Origin of CEMP-no Stars </vt:lpstr>
      <vt:lpstr>PowerPoint プレゼンテーション</vt:lpstr>
      <vt:lpstr>PowerPoint プレゼンテーション</vt:lpstr>
      <vt:lpstr>PowerPoint プレゼンテーション</vt:lpstr>
      <vt:lpstr>2. Bi-modal period distribution of mother binaries </vt:lpstr>
      <vt:lpstr>Initial period distributions</vt:lpstr>
      <vt:lpstr>Bi-modal distributions of mother binaries</vt:lpstr>
      <vt:lpstr>3. Formation history of Binaries in the early universe</vt:lpstr>
      <vt:lpstr>PowerPoint プレゼンテーション</vt:lpstr>
      <vt:lpstr>Formation  History of Binary</vt:lpstr>
      <vt:lpstr>4. Pathways to  low-mass binary formation (with the primaries of AGB stars)</vt:lpstr>
      <vt:lpstr> </vt:lpstr>
      <vt:lpstr>Mass &amp; Circumstellar disk of Protostars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超金属欠乏星AGB星の 観測的特性と銀河系初期の連星系形成過程</dc:title>
  <dc:creator>MYF</dc:creator>
  <cp:lastModifiedBy>MYF</cp:lastModifiedBy>
  <cp:revision>279</cp:revision>
  <dcterms:created xsi:type="dcterms:W3CDTF">2017-02-14T01:15:07Z</dcterms:created>
  <dcterms:modified xsi:type="dcterms:W3CDTF">2018-02-12T00:20:16Z</dcterms:modified>
</cp:coreProperties>
</file>