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70" r:id="rId5"/>
    <p:sldId id="259" r:id="rId6"/>
    <p:sldId id="282" r:id="rId7"/>
    <p:sldId id="263" r:id="rId8"/>
    <p:sldId id="266" r:id="rId9"/>
    <p:sldId id="278" r:id="rId10"/>
    <p:sldId id="271" r:id="rId11"/>
    <p:sldId id="267" r:id="rId12"/>
    <p:sldId id="269" r:id="rId13"/>
    <p:sldId id="287" r:id="rId14"/>
    <p:sldId id="285" r:id="rId15"/>
    <p:sldId id="295" r:id="rId16"/>
    <p:sldId id="299" r:id="rId17"/>
    <p:sldId id="300" r:id="rId18"/>
    <p:sldId id="286" r:id="rId19"/>
    <p:sldId id="296" r:id="rId20"/>
    <p:sldId id="297" r:id="rId21"/>
    <p:sldId id="298" r:id="rId22"/>
    <p:sldId id="290" r:id="rId2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C00000"/>
    <a:srgbClr val="4F81B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65" autoAdjust="0"/>
  </p:normalViewPr>
  <p:slideViewPr>
    <p:cSldViewPr>
      <p:cViewPr varScale="1">
        <p:scale>
          <a:sx n="90" d="100"/>
          <a:sy n="90" d="100"/>
        </p:scale>
        <p:origin x="-131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BA3EC-D455-4211-9222-51445237ACA7}" type="datetimeFigureOut">
              <a:rPr kumimoji="1" lang="ja-JP" altLang="en-US" smtClean="0"/>
              <a:t>18/02/12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14A3C-69F8-4EFE-8F41-65E2B8ACCF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512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3D24-8A3D-4CAC-8768-D45543493BFF}" type="datetimeFigureOut">
              <a:rPr kumimoji="1" lang="ja-JP" altLang="en-US" smtClean="0"/>
              <a:t>18/02/12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9BF9-DDBD-4D9F-9C95-3874CA485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2403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3D24-8A3D-4CAC-8768-D45543493BFF}" type="datetimeFigureOut">
              <a:rPr kumimoji="1" lang="ja-JP" altLang="en-US" smtClean="0"/>
              <a:t>18/02/12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9BF9-DDBD-4D9F-9C95-3874CA485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293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3D24-8A3D-4CAC-8768-D45543493BFF}" type="datetimeFigureOut">
              <a:rPr kumimoji="1" lang="ja-JP" altLang="en-US" smtClean="0"/>
              <a:t>18/02/12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9BF9-DDBD-4D9F-9C95-3874CA485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231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3D24-8A3D-4CAC-8768-D45543493BFF}" type="datetimeFigureOut">
              <a:rPr kumimoji="1" lang="ja-JP" altLang="en-US" smtClean="0"/>
              <a:t>18/02/12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9BF9-DDBD-4D9F-9C95-3874CA485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2264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3D24-8A3D-4CAC-8768-D45543493BFF}" type="datetimeFigureOut">
              <a:rPr kumimoji="1" lang="ja-JP" altLang="en-US" smtClean="0"/>
              <a:t>18/02/12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9BF9-DDBD-4D9F-9C95-3874CA485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2955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3D24-8A3D-4CAC-8768-D45543493BFF}" type="datetimeFigureOut">
              <a:rPr kumimoji="1" lang="ja-JP" altLang="en-US" smtClean="0"/>
              <a:t>18/02/12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9BF9-DDBD-4D9F-9C95-3874CA485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3363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3D24-8A3D-4CAC-8768-D45543493BFF}" type="datetimeFigureOut">
              <a:rPr kumimoji="1" lang="ja-JP" altLang="en-US" smtClean="0"/>
              <a:t>18/02/12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9BF9-DDBD-4D9F-9C95-3874CA485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7283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3D24-8A3D-4CAC-8768-D45543493BFF}" type="datetimeFigureOut">
              <a:rPr kumimoji="1" lang="ja-JP" altLang="en-US" smtClean="0"/>
              <a:t>18/02/12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9BF9-DDBD-4D9F-9C95-3874CA485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0360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3D24-8A3D-4CAC-8768-D45543493BFF}" type="datetimeFigureOut">
              <a:rPr kumimoji="1" lang="ja-JP" altLang="en-US" smtClean="0"/>
              <a:t>18/02/12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9BF9-DDBD-4D9F-9C95-3874CA485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9685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3D24-8A3D-4CAC-8768-D45543493BFF}" type="datetimeFigureOut">
              <a:rPr kumimoji="1" lang="ja-JP" altLang="en-US" smtClean="0"/>
              <a:t>18/02/12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9BF9-DDBD-4D9F-9C95-3874CA485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1793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3D24-8A3D-4CAC-8768-D45543493BFF}" type="datetimeFigureOut">
              <a:rPr kumimoji="1" lang="ja-JP" altLang="en-US" smtClean="0"/>
              <a:t>18/02/12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9BF9-DDBD-4D9F-9C95-3874CA485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0488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43D24-8A3D-4CAC-8768-D45543493BFF}" type="datetimeFigureOut">
              <a:rPr kumimoji="1" lang="ja-JP" altLang="en-US" smtClean="0"/>
              <a:t>18/02/12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B9BF9-DDBD-4D9F-9C95-3874CA485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8678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30.png"/><Relationship Id="rId7" Type="http://schemas.openxmlformats.org/officeDocument/2006/relationships/oleObject" Target="../embeddings/oleObject1.bin"/><Relationship Id="rId8" Type="http://schemas.openxmlformats.org/officeDocument/2006/relationships/image" Target="../media/image1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1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/>
              <a:t>Origin of </a:t>
            </a:r>
            <a:r>
              <a:rPr kumimoji="1" lang="en-US" altLang="ja-JP" dirty="0" smtClean="0"/>
              <a:t>CEMP stars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 smtClean="0"/>
              <a:t>小宮　悠（東京大学</a:t>
            </a:r>
            <a:r>
              <a:rPr lang="en-US" altLang="ja-JP" dirty="0" smtClean="0"/>
              <a:t> RESCEU</a:t>
            </a:r>
            <a:r>
              <a:rPr lang="ja-JP" altLang="en-US" dirty="0" smtClean="0"/>
              <a:t>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2400" dirty="0" smtClean="0"/>
              <a:t>Y</a:t>
            </a:r>
            <a:r>
              <a:rPr lang="en-US" altLang="ja-JP" sz="2400" dirty="0" smtClean="0"/>
              <a:t>utaka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K</a:t>
            </a:r>
            <a:r>
              <a:rPr lang="en-US" altLang="ja-JP" sz="2400" dirty="0" smtClean="0"/>
              <a:t>omiya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(</a:t>
            </a:r>
            <a:r>
              <a:rPr lang="en-US" altLang="ja-JP" sz="2400" dirty="0" err="1" smtClean="0"/>
              <a:t>U.T</a:t>
            </a:r>
            <a:r>
              <a:rPr lang="en-US" altLang="ja-JP" sz="2400" dirty="0" err="1" smtClean="0"/>
              <a:t>okyo</a:t>
            </a:r>
            <a:r>
              <a:rPr lang="en-US" altLang="ja-JP" sz="2400" smtClean="0"/>
              <a:t>) </a:t>
            </a:r>
            <a:r>
              <a:rPr lang="en-US" altLang="ja-JP" sz="2400" smtClean="0"/>
              <a:t> </a:t>
            </a:r>
            <a:r>
              <a:rPr lang="en-US" altLang="ja-JP" sz="2400" smtClean="0"/>
              <a:t>                          </a:t>
            </a:r>
            <a:r>
              <a:rPr lang="en-US" altLang="ja-JP" sz="2400" dirty="0" smtClean="0"/>
              <a:t>.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64088" y="11663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dirty="0" smtClean="0"/>
              <a:t>初代星研究会</a:t>
            </a:r>
            <a:r>
              <a:rPr kumimoji="1" lang="en-US" altLang="ja-JP" dirty="0" smtClean="0"/>
              <a:t>@</a:t>
            </a:r>
            <a:r>
              <a:rPr kumimoji="1" lang="ja-JP" altLang="en-US" dirty="0" smtClean="0"/>
              <a:t>呉 </a:t>
            </a:r>
            <a:r>
              <a:rPr kumimoji="1" lang="en-US" altLang="ja-JP" dirty="0" smtClean="0"/>
              <a:t>2018/2/11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2823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Metal mixing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55000" lnSpcReduction="20000"/>
          </a:bodyPr>
          <a:lstStyle/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Swept-up mass of SNR</a:t>
            </a:r>
          </a:p>
          <a:p>
            <a:pPr lvl="1"/>
            <a:r>
              <a:rPr lang="en-US" altLang="ja-JP" dirty="0" err="1" smtClean="0"/>
              <a:t>Shigeyama</a:t>
            </a:r>
            <a:r>
              <a:rPr lang="en-US" altLang="ja-JP" dirty="0" smtClean="0"/>
              <a:t>+ (1998)</a:t>
            </a:r>
          </a:p>
          <a:p>
            <a:pPr lvl="1"/>
            <a:endParaRPr lang="en-US" altLang="ja-JP" dirty="0" smtClean="0"/>
          </a:p>
          <a:p>
            <a:pPr lvl="1"/>
            <a:endParaRPr lang="en-US" altLang="ja-JP" dirty="0"/>
          </a:p>
          <a:p>
            <a:r>
              <a:rPr lang="en-US" altLang="ja-JP" dirty="0" smtClean="0"/>
              <a:t>Diffusion</a:t>
            </a:r>
            <a:endParaRPr kumimoji="1" lang="en-US" altLang="ja-JP" dirty="0" smtClean="0"/>
          </a:p>
          <a:p>
            <a:pPr lvl="1"/>
            <a:r>
              <a:rPr lang="en-US" altLang="ja-JP" sz="3300" i="1" dirty="0" err="1" smtClean="0"/>
              <a:t>M</a:t>
            </a:r>
            <a:r>
              <a:rPr lang="en-US" altLang="ja-JP" sz="3300" baseline="-25000" dirty="0" err="1" smtClean="0"/>
              <a:t>mix</a:t>
            </a:r>
            <a:r>
              <a:rPr lang="en-US" altLang="ja-JP" sz="3300" dirty="0" smtClean="0"/>
              <a:t> = </a:t>
            </a:r>
            <a:r>
              <a:rPr lang="en-US" altLang="ja-JP" sz="3300" i="1" dirty="0" smtClean="0"/>
              <a:t>C</a:t>
            </a:r>
            <a:r>
              <a:rPr lang="en-US" altLang="ja-JP" sz="3300" baseline="-25000" dirty="0" smtClean="0"/>
              <a:t>diff</a:t>
            </a:r>
            <a:r>
              <a:rPr lang="en-US" altLang="ja-JP" sz="3300" i="1" dirty="0" smtClean="0"/>
              <a:t>t</a:t>
            </a:r>
            <a:r>
              <a:rPr lang="en-US" altLang="ja-JP" sz="3300" baseline="30000" dirty="0" smtClean="0"/>
              <a:t>3/2</a:t>
            </a:r>
            <a:r>
              <a:rPr lang="en-US" altLang="ja-JP" sz="3300" dirty="0" smtClean="0"/>
              <a:t>       </a:t>
            </a:r>
            <a:r>
              <a:rPr lang="en-US" altLang="ja-JP" sz="2900" dirty="0" smtClean="0"/>
              <a:t>(</a:t>
            </a:r>
            <a:r>
              <a:rPr lang="en-US" altLang="ja-JP" sz="2900" i="1" dirty="0" err="1" smtClean="0"/>
              <a:t>C</a:t>
            </a:r>
            <a:r>
              <a:rPr lang="en-US" altLang="ja-JP" sz="2900" baseline="-25000" dirty="0" err="1" smtClean="0"/>
              <a:t>diff</a:t>
            </a:r>
            <a:r>
              <a:rPr lang="en-US" altLang="ja-JP" sz="2900" dirty="0" smtClean="0"/>
              <a:t> = 10</a:t>
            </a:r>
            <a:r>
              <a:rPr lang="en-US" altLang="ja-JP" sz="2900" baseline="30000" dirty="0"/>
              <a:t>-5</a:t>
            </a:r>
            <a:r>
              <a:rPr lang="en-US" altLang="ja-JP" sz="2900" dirty="0"/>
              <a:t> </a:t>
            </a:r>
            <a:r>
              <a:rPr lang="en-US" altLang="ja-JP" sz="2900" dirty="0" err="1"/>
              <a:t>yr</a:t>
            </a:r>
            <a:r>
              <a:rPr lang="en-US" altLang="ja-JP" sz="2900" baseline="30000" dirty="0"/>
              <a:t> -3/2</a:t>
            </a:r>
            <a:r>
              <a:rPr lang="en-US" altLang="ja-JP" sz="2900" dirty="0"/>
              <a:t> </a:t>
            </a:r>
            <a:r>
              <a:rPr lang="en-US" altLang="ja-JP" sz="2900" dirty="0" err="1" smtClean="0"/>
              <a:t>M</a:t>
            </a:r>
            <a:r>
              <a:rPr lang="en-US" altLang="ja-JP" sz="2900" baseline="-25000" dirty="0" err="1" smtClean="0"/>
              <a:t>sun</a:t>
            </a:r>
            <a:r>
              <a:rPr lang="en-US" altLang="ja-JP" sz="2900" dirty="0" smtClean="0"/>
              <a:t> ,(10</a:t>
            </a:r>
            <a:r>
              <a:rPr lang="en-US" altLang="ja-JP" sz="2900" baseline="30000" dirty="0" smtClean="0"/>
              <a:t>7</a:t>
            </a:r>
            <a:r>
              <a:rPr lang="en-US" altLang="ja-JP" sz="2900" dirty="0" smtClean="0"/>
              <a:t>M</a:t>
            </a:r>
            <a:r>
              <a:rPr lang="en-US" altLang="ja-JP" sz="2900" baseline="-25000" dirty="0" smtClean="0"/>
              <a:t>sun</a:t>
            </a:r>
            <a:r>
              <a:rPr lang="en-US" altLang="ja-JP" sz="2900" dirty="0" smtClean="0"/>
              <a:t> @ </a:t>
            </a:r>
            <a:r>
              <a:rPr lang="en-US" altLang="ja-JP" sz="2900" i="1" dirty="0"/>
              <a:t>t</a:t>
            </a:r>
            <a:r>
              <a:rPr lang="en-US" altLang="ja-JP" sz="2900" dirty="0"/>
              <a:t>=10</a:t>
            </a:r>
            <a:r>
              <a:rPr lang="en-US" altLang="ja-JP" sz="2900" baseline="30000" dirty="0"/>
              <a:t>8</a:t>
            </a:r>
            <a:r>
              <a:rPr lang="ja-JP" altLang="en-US" sz="2900" dirty="0"/>
              <a:t> </a:t>
            </a:r>
            <a:r>
              <a:rPr lang="en-US" altLang="ja-JP" sz="2900" dirty="0" err="1"/>
              <a:t>yr</a:t>
            </a:r>
            <a:r>
              <a:rPr lang="en-US" altLang="ja-JP" sz="2900" dirty="0"/>
              <a:t>))</a:t>
            </a:r>
            <a:r>
              <a:rPr lang="ja-JP" altLang="en-US" sz="3300" dirty="0" smtClean="0"/>
              <a:t>　 </a:t>
            </a:r>
            <a:endParaRPr lang="en-US" altLang="ja-JP" sz="3300" dirty="0" smtClean="0"/>
          </a:p>
          <a:p>
            <a:pPr marL="0" indent="0">
              <a:buNone/>
            </a:pPr>
            <a:endParaRPr lang="en-US" altLang="ja-JP" dirty="0" smtClean="0"/>
          </a:p>
          <a:p>
            <a:r>
              <a:rPr lang="en-US" altLang="ja-JP" dirty="0" smtClean="0"/>
              <a:t>Metal abundance</a:t>
            </a:r>
          </a:p>
          <a:p>
            <a:endParaRPr lang="en-US" altLang="ja-JP" dirty="0" smtClean="0"/>
          </a:p>
          <a:p>
            <a:endParaRPr lang="en-US" altLang="ja-JP" dirty="0"/>
          </a:p>
          <a:p>
            <a:r>
              <a:rPr lang="en-US" altLang="ja-JP" dirty="0" smtClean="0"/>
              <a:t>Randomly determine whether a star is in the enriched area or not for each SN</a:t>
            </a:r>
            <a:br>
              <a:rPr lang="en-US" altLang="ja-JP" dirty="0" smtClean="0"/>
            </a:br>
            <a:r>
              <a:rPr lang="en-US" altLang="ja-JP" dirty="0" smtClean="0"/>
              <a:t>(stars randomly move before their explosion)</a:t>
            </a:r>
          </a:p>
          <a:p>
            <a:r>
              <a:rPr lang="en-US" altLang="ja-JP" dirty="0" smtClean="0"/>
              <a:t>Homogeneous for halos with  Σ(</a:t>
            </a:r>
            <a:r>
              <a:rPr lang="en-US" altLang="ja-JP" i="1" dirty="0" err="1" smtClean="0"/>
              <a:t>M</a:t>
            </a:r>
            <a:r>
              <a:rPr lang="en-US" altLang="ja-JP" baseline="-25000" dirty="0" err="1" smtClean="0"/>
              <a:t>sw</a:t>
            </a:r>
            <a:r>
              <a:rPr lang="en-US" altLang="ja-JP" dirty="0" err="1" smtClean="0"/>
              <a:t>+</a:t>
            </a:r>
            <a:r>
              <a:rPr lang="en-US" altLang="ja-JP" i="1" dirty="0" err="1" smtClean="0"/>
              <a:t>M</a:t>
            </a:r>
            <a:r>
              <a:rPr lang="en-US" altLang="ja-JP" baseline="-25000" dirty="0" err="1" smtClean="0"/>
              <a:t>mix</a:t>
            </a:r>
            <a:r>
              <a:rPr lang="en-US" altLang="ja-JP" dirty="0" smtClean="0"/>
              <a:t>) &gt; 30 </a:t>
            </a:r>
            <a:r>
              <a:rPr lang="en-US" altLang="ja-JP" i="1" dirty="0" err="1" smtClean="0"/>
              <a:t>M</a:t>
            </a:r>
            <a:r>
              <a:rPr lang="en-US" altLang="ja-JP" baseline="-25000" dirty="0" err="1" smtClean="0"/>
              <a:t>gas</a:t>
            </a:r>
            <a:endParaRPr lang="en-US" altLang="ja-JP" baseline="-250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848" y="3756607"/>
            <a:ext cx="3651895" cy="63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631" y="3801903"/>
            <a:ext cx="2132264" cy="56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528" y="4636397"/>
            <a:ext cx="2286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フローチャート : 和接合 8"/>
          <p:cNvSpPr/>
          <p:nvPr/>
        </p:nvSpPr>
        <p:spPr>
          <a:xfrm>
            <a:off x="9458511" y="1916832"/>
            <a:ext cx="2160240" cy="583453"/>
          </a:xfrm>
          <a:prstGeom prst="flowChartSummingJunc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4788024" y="1196752"/>
            <a:ext cx="3177247" cy="24482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5719681" y="1772816"/>
            <a:ext cx="656967" cy="612068"/>
          </a:xfrm>
          <a:prstGeom prst="ellipse">
            <a:avLst/>
          </a:prstGeom>
          <a:solidFill>
            <a:srgbClr val="C00000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5215114" y="2487588"/>
            <a:ext cx="656967" cy="612068"/>
          </a:xfrm>
          <a:prstGeom prst="ellipse">
            <a:avLst/>
          </a:prstGeom>
          <a:solidFill>
            <a:srgbClr val="C00000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6943818" y="1916832"/>
            <a:ext cx="822527" cy="820138"/>
          </a:xfrm>
          <a:prstGeom prst="ellipse">
            <a:avLst/>
          </a:prstGeom>
          <a:solidFill>
            <a:srgbClr val="C00000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5906297" y="2050234"/>
            <a:ext cx="893505" cy="874709"/>
          </a:xfrm>
          <a:prstGeom prst="ellipse">
            <a:avLst/>
          </a:prstGeom>
          <a:solidFill>
            <a:srgbClr val="C00000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9612560" y="5733256"/>
                <a:ext cx="3118611" cy="7820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𝐹𝑒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kumimoji="1" lang="pt-BR" altLang="ja-JP" i="1" smtClean="0">
                              <a:latin typeface="Cambria Math"/>
                            </a:rPr>
                          </m:ctrlPr>
                        </m:funcPr>
                        <m:fName>
                          <m:nary>
                            <m:naryPr>
                              <m:chr m:val="∑"/>
                              <m:supHide m:val="on"/>
                              <m:ctrlPr>
                                <a:rPr kumimoji="1" lang="pt-BR" altLang="ja-JP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kumimoji="1" lang="en-US" altLang="ja-JP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pt-BR" altLang="ja-JP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altLang="ja-JP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ja-JP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𝐹𝑒</m:t>
                                          </m:r>
                                          <m:r>
                                            <a:rPr lang="en-US" altLang="ja-JP" b="0" i="1" smtClean="0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ja-JP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pt-BR" altLang="ja-JP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sSub>
                                            <m:sSubPr>
                                              <m:ctrlPr>
                                                <a:rPr lang="pt-BR" altLang="ja-JP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ja-JP" i="1">
                                                  <a:latin typeface="Cambria Math"/>
                                                </a:rPr>
                                                <m:t>𝑀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b="0" i="1" smtClean="0">
                                                  <a:latin typeface="Cambria Math"/>
                                                </a:rPr>
                                                <m:t>𝑠𝑤</m:t>
                                              </m:r>
                                              <m:r>
                                                <a:rPr lang="en-US" altLang="ja-JP" i="1">
                                                  <a:latin typeface="Cambria Math"/>
                                                </a:rPr>
                                                <m:t>, </m:t>
                                              </m:r>
                                              <m:r>
                                                <a:rPr lang="en-US" altLang="ja-JP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ja-JP" b="0" i="1" smtClean="0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𝑚𝑖𝑥</m:t>
                                          </m:r>
                                          <m:r>
                                            <a:rPr lang="en-US" altLang="ja-JP" b="0" i="1" smtClean="0">
                                              <a:latin typeface="Cambria Math"/>
                                            </a:rPr>
                                            <m:t>, </m:t>
                                          </m:r>
                                          <m:r>
                                            <a:rPr lang="en-US" altLang="ja-JP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nary>
                        </m:fName>
                        <m:e/>
                      </m:func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2560" y="5733256"/>
                <a:ext cx="3118611" cy="782074"/>
              </a:xfrm>
              <a:prstGeom prst="rect">
                <a:avLst/>
              </a:prstGeom>
              <a:blipFill rotWithShape="1">
                <a:blip r:embed="rId6"/>
                <a:stretch>
                  <a:fillRect r="-469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コネクタ 4"/>
          <p:cNvCxnSpPr/>
          <p:nvPr/>
        </p:nvCxnSpPr>
        <p:spPr>
          <a:xfrm flipH="1">
            <a:off x="5436096" y="3717032"/>
            <a:ext cx="2296799" cy="636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565623"/>
              </p:ext>
            </p:extLst>
          </p:nvPr>
        </p:nvGraphicFramePr>
        <p:xfrm>
          <a:off x="2523961" y="5013176"/>
          <a:ext cx="2232248" cy="821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数式" r:id="rId7" imgW="1346200" imgH="495300" progId="Equation.3">
                  <p:embed/>
                </p:oleObj>
              </mc:Choice>
              <mc:Fallback>
                <p:oleObj name="数式" r:id="rId7" imgW="13462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23961" y="5013176"/>
                        <a:ext cx="2232248" cy="8212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0172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Faint supernova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Supernova yield</a:t>
            </a:r>
            <a:endParaRPr lang="en-US" altLang="ja-JP" dirty="0"/>
          </a:p>
          <a:p>
            <a:pPr lvl="1"/>
            <a:r>
              <a:rPr kumimoji="1" lang="en-US" altLang="ja-JP" dirty="0" smtClean="0"/>
              <a:t>Kobayashi+ (2006)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ja-JP" dirty="0" smtClean="0"/>
              <a:t>Faint supernova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All stars with </a:t>
            </a:r>
            <a:r>
              <a:rPr kumimoji="1" lang="en-US" altLang="ja-JP" i="1" dirty="0" smtClean="0"/>
              <a:t>Z</a:t>
            </a:r>
            <a:r>
              <a:rPr kumimoji="1" lang="en-US" altLang="ja-JP" dirty="0" smtClean="0"/>
              <a:t> &lt; </a:t>
            </a:r>
            <a:r>
              <a:rPr kumimoji="1" lang="en-US" altLang="ja-JP" i="1" dirty="0" err="1" smtClean="0"/>
              <a:t>Z</a:t>
            </a:r>
            <a:r>
              <a:rPr kumimoji="1" lang="en-US" altLang="ja-JP" baseline="-25000" dirty="0" err="1" smtClean="0"/>
              <a:t>cr</a:t>
            </a:r>
            <a:r>
              <a:rPr kumimoji="1" lang="en-US" altLang="ja-JP" dirty="0" smtClean="0"/>
              <a:t>  (</a:t>
            </a:r>
            <a:r>
              <a:rPr kumimoji="1" lang="en-US" altLang="ja-JP" i="1" dirty="0" err="1" smtClean="0"/>
              <a:t>Z</a:t>
            </a:r>
            <a:r>
              <a:rPr kumimoji="1" lang="en-US" altLang="ja-JP" baseline="-25000" dirty="0" err="1" smtClean="0"/>
              <a:t>cr</a:t>
            </a:r>
            <a:r>
              <a:rPr kumimoji="1" lang="en-US" altLang="ja-JP" dirty="0" smtClean="0"/>
              <a:t> = 10</a:t>
            </a:r>
            <a:r>
              <a:rPr kumimoji="1" lang="en-US" altLang="ja-JP" baseline="30000" dirty="0" smtClean="0"/>
              <a:t>-5</a:t>
            </a:r>
            <a:r>
              <a:rPr lang="en-US" altLang="ja-JP" dirty="0" smtClean="0"/>
              <a:t>, 10</a:t>
            </a:r>
            <a:r>
              <a:rPr lang="en-US" altLang="ja-JP" baseline="30000" dirty="0" smtClean="0"/>
              <a:t>-4</a:t>
            </a:r>
            <a:r>
              <a:rPr lang="en-US" altLang="ja-JP" dirty="0" smtClean="0"/>
              <a:t>, 10</a:t>
            </a:r>
            <a:r>
              <a:rPr lang="en-US" altLang="ja-JP" baseline="30000" dirty="0" smtClean="0"/>
              <a:t>-3</a:t>
            </a:r>
            <a:r>
              <a:rPr lang="en-US" altLang="ja-JP" i="1" dirty="0" smtClean="0"/>
              <a:t>Z</a:t>
            </a:r>
            <a:r>
              <a:rPr lang="en-US" altLang="ja-JP" baseline="-25000" dirty="0" smtClean="0"/>
              <a:t>sun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 </a:t>
            </a:r>
            <a:endParaRPr kumimoji="1" lang="en-US" altLang="ja-JP" dirty="0" smtClean="0"/>
          </a:p>
          <a:p>
            <a:pPr lvl="2"/>
            <a:r>
              <a:rPr lang="en-US" altLang="ja-JP" i="1" dirty="0" err="1" smtClean="0"/>
              <a:t>Y</a:t>
            </a:r>
            <a:r>
              <a:rPr lang="en-US" altLang="ja-JP" baseline="-25000" dirty="0" err="1" smtClean="0"/>
              <a:t>Fe</a:t>
            </a:r>
            <a:r>
              <a:rPr lang="en-US" altLang="ja-JP" dirty="0" smtClean="0"/>
              <a:t> is reduced by factor </a:t>
            </a:r>
            <a:r>
              <a:rPr lang="en-US" altLang="ja-JP" i="1" dirty="0" smtClean="0"/>
              <a:t>f </a:t>
            </a:r>
            <a:r>
              <a:rPr lang="en-US" altLang="ja-JP" dirty="0" smtClean="0"/>
              <a:t>by hand</a:t>
            </a:r>
          </a:p>
          <a:p>
            <a:pPr lvl="2"/>
            <a:r>
              <a:rPr kumimoji="1" lang="en-US" altLang="ja-JP" i="1" dirty="0" smtClean="0"/>
              <a:t>f</a:t>
            </a:r>
            <a:r>
              <a:rPr kumimoji="1" lang="en-US" altLang="ja-JP" dirty="0" smtClean="0"/>
              <a:t> = 0.1 ~ 10</a:t>
            </a:r>
            <a:r>
              <a:rPr kumimoji="1" lang="en-US" altLang="ja-JP" baseline="30000" dirty="0" smtClean="0"/>
              <a:t>-5</a:t>
            </a:r>
            <a:r>
              <a:rPr kumimoji="1" lang="en-US" altLang="ja-JP" dirty="0" smtClean="0"/>
              <a:t> 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>flat distribution for  </a:t>
            </a:r>
            <a:r>
              <a:rPr kumimoji="1" lang="en-US" altLang="ja-JP" dirty="0" smtClean="0"/>
              <a:t>log </a:t>
            </a:r>
            <a:r>
              <a:rPr kumimoji="1" lang="en-US" altLang="ja-JP" i="1" dirty="0" smtClean="0"/>
              <a:t>f</a:t>
            </a:r>
          </a:p>
          <a:p>
            <a:pPr lvl="2"/>
            <a:r>
              <a:rPr lang="en-US" altLang="ja-JP" i="1" dirty="0"/>
              <a:t>Y</a:t>
            </a:r>
            <a:r>
              <a:rPr lang="en-US" altLang="ja-JP" baseline="-25000" dirty="0"/>
              <a:t>C</a:t>
            </a:r>
            <a:r>
              <a:rPr lang="en-US" altLang="ja-JP" dirty="0"/>
              <a:t> : Kobayashi+ (2006)</a:t>
            </a:r>
            <a:endParaRPr lang="en-US" altLang="ja-JP" baseline="-25000" dirty="0"/>
          </a:p>
          <a:p>
            <a:pPr marL="914400" lvl="2" indent="0">
              <a:buNone/>
            </a:pPr>
            <a:endParaRPr kumimoji="1" lang="en-US" altLang="ja-JP" baseline="300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93096"/>
            <a:ext cx="3154570" cy="22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10326688" y="2910156"/>
            <a:ext cx="228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ja-JP" altLang="en-US" sz="2000" i="1" dirty="0">
                <a:solidFill>
                  <a:prstClr val="black"/>
                </a:solidFill>
              </a:rPr>
              <a:t>（</a:t>
            </a:r>
            <a:r>
              <a:rPr lang="en-US" altLang="ja-JP" sz="2000" dirty="0">
                <a:solidFill>
                  <a:prstClr val="black"/>
                </a:solidFill>
              </a:rPr>
              <a:t>distribution of </a:t>
            </a:r>
            <a:r>
              <a:rPr lang="en-US" altLang="ja-JP" sz="2000" i="1" dirty="0" err="1">
                <a:solidFill>
                  <a:prstClr val="black"/>
                </a:solidFill>
              </a:rPr>
              <a:t>M</a:t>
            </a:r>
            <a:r>
              <a:rPr lang="en-US" altLang="ja-JP" sz="2000" i="1" baseline="-25000" dirty="0" err="1">
                <a:solidFill>
                  <a:prstClr val="black"/>
                </a:solidFill>
              </a:rPr>
              <a:t>mix</a:t>
            </a:r>
            <a:r>
              <a:rPr lang="ja-JP" altLang="en-US" sz="2000" i="1" baseline="-25000" dirty="0">
                <a:solidFill>
                  <a:prstClr val="black"/>
                </a:solidFill>
              </a:rPr>
              <a:t> </a:t>
            </a:r>
            <a:r>
              <a:rPr lang="en-US" altLang="ja-JP" sz="2000" i="1" dirty="0">
                <a:solidFill>
                  <a:prstClr val="black"/>
                </a:solidFill>
              </a:rPr>
              <a:t>, </a:t>
            </a:r>
            <a:r>
              <a:rPr lang="en-US" altLang="ja-JP" sz="2000" i="1" dirty="0" err="1">
                <a:solidFill>
                  <a:prstClr val="black"/>
                </a:solidFill>
              </a:rPr>
              <a:t>M</a:t>
            </a:r>
            <a:r>
              <a:rPr lang="en-US" altLang="ja-JP" sz="2000" i="1" baseline="-25000" dirty="0" err="1">
                <a:solidFill>
                  <a:prstClr val="black"/>
                </a:solidFill>
              </a:rPr>
              <a:t>cut</a:t>
            </a:r>
            <a:r>
              <a:rPr lang="en-US" altLang="ja-JP" sz="2000" i="1" baseline="-25000" dirty="0">
                <a:solidFill>
                  <a:prstClr val="black"/>
                </a:solidFill>
              </a:rPr>
              <a:t> </a:t>
            </a:r>
            <a:r>
              <a:rPr lang="en-US" altLang="ja-JP" sz="2000" i="1" dirty="0">
                <a:solidFill>
                  <a:prstClr val="black"/>
                </a:solidFill>
              </a:rPr>
              <a:t>, f</a:t>
            </a:r>
            <a:r>
              <a:rPr lang="ja-JP" altLang="en-US" sz="2000" i="1" dirty="0">
                <a:solidFill>
                  <a:prstClr val="black"/>
                </a:solidFill>
              </a:rPr>
              <a:t> </a:t>
            </a:r>
            <a:r>
              <a:rPr lang="en-US" altLang="ja-JP" sz="2000" dirty="0">
                <a:solidFill>
                  <a:prstClr val="black"/>
                </a:solidFill>
              </a:rPr>
              <a:t>is unknown</a:t>
            </a:r>
            <a:r>
              <a:rPr lang="ja-JP" altLang="en-US" sz="2000" dirty="0">
                <a:solidFill>
                  <a:prstClr val="black"/>
                </a:solidFill>
              </a:rPr>
              <a:t>）</a:t>
            </a:r>
            <a:endParaRPr lang="en-US" altLang="ja-JP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420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Result 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66919" y="5605453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err="1" smtClean="0"/>
              <a:t>C</a:t>
            </a:r>
            <a:r>
              <a:rPr kumimoji="1" lang="en-US" altLang="ja-JP" baseline="-25000" dirty="0" err="1" smtClean="0"/>
              <a:t>diff</a:t>
            </a:r>
            <a:r>
              <a:rPr kumimoji="1" lang="en-US" altLang="ja-JP" dirty="0" smtClean="0"/>
              <a:t> = 10</a:t>
            </a:r>
            <a:r>
              <a:rPr kumimoji="1" lang="en-US" altLang="ja-JP" baseline="30000" dirty="0" smtClean="0"/>
              <a:t>-5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yr</a:t>
            </a:r>
            <a:r>
              <a:rPr kumimoji="1" lang="en-US" altLang="ja-JP" baseline="30000" dirty="0" smtClean="0"/>
              <a:t> -3/2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M</a:t>
            </a:r>
            <a:r>
              <a:rPr kumimoji="1" lang="en-US" altLang="ja-JP" baseline="-25000" dirty="0" err="1" smtClean="0"/>
              <a:t>sun</a:t>
            </a:r>
            <a:endParaRPr kumimoji="1" lang="en-US" altLang="ja-JP" dirty="0" smtClean="0"/>
          </a:p>
          <a:p>
            <a:r>
              <a:rPr lang="en-US" altLang="ja-JP" i="1" dirty="0" smtClean="0"/>
              <a:t>E</a:t>
            </a:r>
            <a:r>
              <a:rPr lang="en-US" altLang="ja-JP" dirty="0" smtClean="0"/>
              <a:t> = 10</a:t>
            </a:r>
            <a:r>
              <a:rPr lang="en-US" altLang="ja-JP" baseline="30000" dirty="0" smtClean="0"/>
              <a:t>51</a:t>
            </a:r>
            <a:r>
              <a:rPr lang="en-US" altLang="ja-JP" dirty="0" smtClean="0"/>
              <a:t> erg</a:t>
            </a:r>
          </a:p>
          <a:p>
            <a:r>
              <a:rPr kumimoji="1" lang="en-US" altLang="ja-JP" i="1" dirty="0" err="1" smtClean="0"/>
              <a:t>M</a:t>
            </a:r>
            <a:r>
              <a:rPr kumimoji="1" lang="en-US" altLang="ja-JP" baseline="-25000" dirty="0" err="1" smtClean="0"/>
              <a:t>md</a:t>
            </a:r>
            <a:r>
              <a:rPr kumimoji="1" lang="en-US" altLang="ja-JP" dirty="0" smtClean="0"/>
              <a:t> = 10 </a:t>
            </a:r>
            <a:r>
              <a:rPr kumimoji="1" lang="en-US" altLang="ja-JP" dirty="0" err="1" smtClean="0"/>
              <a:t>M</a:t>
            </a:r>
            <a:r>
              <a:rPr kumimoji="1" lang="en-US" altLang="ja-JP" baseline="-25000" dirty="0" err="1" smtClean="0"/>
              <a:t>sun</a:t>
            </a:r>
            <a:endParaRPr kumimoji="1" lang="ja-JP" altLang="en-US" baseline="-25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94" y="1865933"/>
            <a:ext cx="5730585" cy="379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線コネクタ 5"/>
          <p:cNvCxnSpPr/>
          <p:nvPr/>
        </p:nvCxnSpPr>
        <p:spPr>
          <a:xfrm>
            <a:off x="1562922" y="1937941"/>
            <a:ext cx="3816424" cy="2952328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2210994" y="1937941"/>
            <a:ext cx="3168352" cy="252028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986858" y="1937941"/>
            <a:ext cx="3168352" cy="252028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 rot="2349516">
            <a:off x="1941506" y="1658427"/>
            <a:ext cx="1001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[C/H]=-1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 rot="2349516">
            <a:off x="1071241" y="1471446"/>
            <a:ext cx="1001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[C/H]=-2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 rot="2349516">
            <a:off x="399693" y="1471446"/>
            <a:ext cx="1001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[C/H]=-3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661593"/>
              </p:ext>
            </p:extLst>
          </p:nvPr>
        </p:nvGraphicFramePr>
        <p:xfrm>
          <a:off x="5940152" y="5275084"/>
          <a:ext cx="3116762" cy="66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数式" r:id="rId4" imgW="2477520" imgH="530280" progId="Equation.3">
                  <p:embed/>
                </p:oleObj>
              </mc:Choice>
              <mc:Fallback>
                <p:oleObj name="数式" r:id="rId4" imgW="2477520" imgH="530280" progId="Equation.3">
                  <p:embed/>
                  <p:pic>
                    <p:nvPicPr>
                      <p:cNvPr id="0" name="オブジェクト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5275084"/>
                        <a:ext cx="3116762" cy="66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6228184" y="4365104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Faint SN</a:t>
            </a:r>
            <a:br>
              <a:rPr kumimoji="1" lang="en-US" altLang="ja-JP" dirty="0" smtClean="0"/>
            </a:br>
            <a:r>
              <a:rPr kumimoji="1" lang="en-US" altLang="ja-JP" dirty="0" smtClean="0"/>
              <a:t>   </a:t>
            </a:r>
            <a:r>
              <a:rPr kumimoji="1" lang="en-US" altLang="ja-JP" i="1" dirty="0" smtClean="0"/>
              <a:t>Y</a:t>
            </a:r>
            <a:r>
              <a:rPr kumimoji="1" lang="en-US" altLang="ja-JP" baseline="-25000" dirty="0" smtClean="0"/>
              <a:t>C</a:t>
            </a:r>
            <a:r>
              <a:rPr kumimoji="1" lang="en-US" altLang="ja-JP" dirty="0" smtClean="0"/>
              <a:t>: normal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</a:t>
            </a:r>
            <a:r>
              <a:rPr lang="en-US" altLang="ja-JP" i="1" dirty="0" err="1" smtClean="0"/>
              <a:t>Y</a:t>
            </a:r>
            <a:r>
              <a:rPr lang="en-US" altLang="ja-JP" baseline="-25000" dirty="0" err="1" smtClean="0"/>
              <a:t>Fe</a:t>
            </a:r>
            <a:r>
              <a:rPr lang="en-US" altLang="ja-JP" dirty="0" smtClean="0"/>
              <a:t>: small</a:t>
            </a:r>
            <a:endParaRPr kumimoji="1" lang="en-US" altLang="ja-JP" dirty="0" smtClean="0"/>
          </a:p>
        </p:txBody>
      </p:sp>
      <p:sp>
        <p:nvSpPr>
          <p:cNvPr id="3" name="円/楕円 2"/>
          <p:cNvSpPr/>
          <p:nvPr/>
        </p:nvSpPr>
        <p:spPr>
          <a:xfrm rot="2231534">
            <a:off x="3643402" y="2766967"/>
            <a:ext cx="1715969" cy="98881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円/楕円 7"/>
          <p:cNvSpPr/>
          <p:nvPr/>
        </p:nvSpPr>
        <p:spPr>
          <a:xfrm>
            <a:off x="2843808" y="3717032"/>
            <a:ext cx="1656184" cy="504056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円/楕円 11"/>
          <p:cNvSpPr/>
          <p:nvPr/>
        </p:nvSpPr>
        <p:spPr>
          <a:xfrm rot="2239260">
            <a:off x="1233215" y="2417004"/>
            <a:ext cx="3095682" cy="6811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7380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9998" y="1310034"/>
            <a:ext cx="8229600" cy="4525963"/>
          </a:xfrm>
        </p:spPr>
        <p:txBody>
          <a:bodyPr/>
          <a:lstStyle/>
          <a:p>
            <a:r>
              <a:rPr kumimoji="1" lang="en-US" altLang="ja-JP" dirty="0" smtClean="0"/>
              <a:t>Metal mixing</a:t>
            </a:r>
            <a:endParaRPr kumimoji="1" lang="ja-JP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0888"/>
            <a:ext cx="3938017" cy="26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788480" y="544522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err="1" smtClean="0"/>
              <a:t>C</a:t>
            </a:r>
            <a:r>
              <a:rPr kumimoji="1" lang="en-US" altLang="ja-JP" baseline="-25000" dirty="0" err="1" smtClean="0"/>
              <a:t>diff</a:t>
            </a:r>
            <a:r>
              <a:rPr kumimoji="1" lang="en-US" altLang="ja-JP" dirty="0" smtClean="0"/>
              <a:t> = 10</a:t>
            </a:r>
            <a:r>
              <a:rPr kumimoji="1" lang="en-US" altLang="ja-JP" baseline="30000" dirty="0" smtClean="0"/>
              <a:t>-7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yr</a:t>
            </a:r>
            <a:r>
              <a:rPr kumimoji="1" lang="en-US" altLang="ja-JP" baseline="30000" dirty="0" smtClean="0"/>
              <a:t> -3/2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M</a:t>
            </a:r>
            <a:r>
              <a:rPr kumimoji="1" lang="en-US" altLang="ja-JP" baseline="-25000" dirty="0" err="1" smtClean="0"/>
              <a:t>sun</a:t>
            </a:r>
            <a:endParaRPr kumimoji="1" lang="en-US" altLang="ja-JP" dirty="0" smtClean="0"/>
          </a:p>
          <a:p>
            <a:r>
              <a:rPr lang="en-US" altLang="ja-JP" i="1" dirty="0" smtClean="0"/>
              <a:t>E</a:t>
            </a:r>
            <a:r>
              <a:rPr lang="en-US" altLang="ja-JP" dirty="0" smtClean="0"/>
              <a:t> = 10</a:t>
            </a:r>
            <a:r>
              <a:rPr lang="en-US" altLang="ja-JP" baseline="30000" dirty="0" smtClean="0"/>
              <a:t>51</a:t>
            </a:r>
            <a:r>
              <a:rPr lang="en-US" altLang="ja-JP" dirty="0" smtClean="0"/>
              <a:t> erg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325" y="2420887"/>
            <a:ext cx="3912273" cy="26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5663341" y="544522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err="1" smtClean="0"/>
              <a:t>C</a:t>
            </a:r>
            <a:r>
              <a:rPr kumimoji="1" lang="en-US" altLang="ja-JP" baseline="-25000" dirty="0" err="1" smtClean="0"/>
              <a:t>diff</a:t>
            </a:r>
            <a:r>
              <a:rPr kumimoji="1" lang="en-US" altLang="ja-JP" dirty="0" smtClean="0"/>
              <a:t> = 10</a:t>
            </a:r>
            <a:r>
              <a:rPr kumimoji="1" lang="en-US" altLang="ja-JP" baseline="30000" dirty="0" smtClean="0"/>
              <a:t>-7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yr</a:t>
            </a:r>
            <a:r>
              <a:rPr kumimoji="1" lang="en-US" altLang="ja-JP" baseline="30000" dirty="0" smtClean="0"/>
              <a:t> -3/2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M</a:t>
            </a:r>
            <a:r>
              <a:rPr kumimoji="1" lang="en-US" altLang="ja-JP" baseline="-25000" dirty="0" err="1" smtClean="0"/>
              <a:t>sun</a:t>
            </a:r>
            <a:endParaRPr kumimoji="1" lang="en-US" altLang="ja-JP" dirty="0" smtClean="0"/>
          </a:p>
          <a:p>
            <a:r>
              <a:rPr lang="en-US" altLang="ja-JP" i="1" dirty="0" smtClean="0"/>
              <a:t>E</a:t>
            </a:r>
            <a:r>
              <a:rPr lang="en-US" altLang="ja-JP" dirty="0" smtClean="0"/>
              <a:t> = 10</a:t>
            </a:r>
            <a:r>
              <a:rPr lang="en-US" altLang="ja-JP" baseline="30000" dirty="0" smtClean="0"/>
              <a:t>50</a:t>
            </a:r>
            <a:r>
              <a:rPr lang="en-US" altLang="ja-JP" dirty="0" smtClean="0"/>
              <a:t> erg</a:t>
            </a:r>
          </a:p>
        </p:txBody>
      </p:sp>
      <p:cxnSp>
        <p:nvCxnSpPr>
          <p:cNvPr id="8" name="直線コネクタ 7"/>
          <p:cNvCxnSpPr/>
          <p:nvPr/>
        </p:nvCxnSpPr>
        <p:spPr>
          <a:xfrm>
            <a:off x="1691680" y="2476139"/>
            <a:ext cx="2592288" cy="1982082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2210994" y="2519849"/>
            <a:ext cx="2072974" cy="1629231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1284424" y="2492896"/>
            <a:ext cx="2711512" cy="216024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 rot="2349516">
            <a:off x="1941506" y="2236221"/>
            <a:ext cx="1001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[C/H]=-1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 rot="2349516">
            <a:off x="1272341" y="2195692"/>
            <a:ext cx="1001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[C/H]=-2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 rot="2349516">
            <a:off x="543708" y="1975501"/>
            <a:ext cx="1001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[C/H]=-3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5555320" y="2476139"/>
            <a:ext cx="2592288" cy="1982082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6074634" y="2519849"/>
            <a:ext cx="2072974" cy="1629231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5148064" y="2492896"/>
            <a:ext cx="2711512" cy="216024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059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Pop III IMF</a:t>
            </a:r>
            <a:endParaRPr kumimoji="1" lang="ja-JP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79" y="3017051"/>
            <a:ext cx="4413829" cy="289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971600" y="1521913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err="1" smtClean="0"/>
              <a:t>C</a:t>
            </a:r>
            <a:r>
              <a:rPr kumimoji="1" lang="en-US" altLang="ja-JP" baseline="-25000" dirty="0" err="1" smtClean="0"/>
              <a:t>diff</a:t>
            </a:r>
            <a:r>
              <a:rPr kumimoji="1" lang="en-US" altLang="ja-JP" dirty="0" smtClean="0"/>
              <a:t> = 10</a:t>
            </a:r>
            <a:r>
              <a:rPr kumimoji="1" lang="en-US" altLang="ja-JP" baseline="30000" dirty="0" smtClean="0"/>
              <a:t>-7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yr</a:t>
            </a:r>
            <a:r>
              <a:rPr kumimoji="1" lang="en-US" altLang="ja-JP" baseline="30000" dirty="0" smtClean="0"/>
              <a:t> -3/2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M</a:t>
            </a:r>
            <a:r>
              <a:rPr kumimoji="1" lang="en-US" altLang="ja-JP" baseline="-25000" dirty="0" err="1" smtClean="0"/>
              <a:t>sun</a:t>
            </a:r>
            <a:endParaRPr kumimoji="1" lang="en-US" altLang="ja-JP" dirty="0" smtClean="0"/>
          </a:p>
          <a:p>
            <a:r>
              <a:rPr lang="en-US" altLang="ja-JP" i="1" dirty="0" smtClean="0"/>
              <a:t>E</a:t>
            </a:r>
            <a:r>
              <a:rPr lang="en-US" altLang="ja-JP" dirty="0" smtClean="0"/>
              <a:t> = 10</a:t>
            </a:r>
            <a:r>
              <a:rPr lang="en-US" altLang="ja-JP" baseline="30000" dirty="0" smtClean="0"/>
              <a:t>51</a:t>
            </a:r>
            <a:r>
              <a:rPr lang="en-US" altLang="ja-JP" dirty="0" smtClean="0"/>
              <a:t> erg</a:t>
            </a:r>
          </a:p>
          <a:p>
            <a:r>
              <a:rPr lang="en-US" altLang="ja-JP" i="1" dirty="0" err="1"/>
              <a:t>M</a:t>
            </a:r>
            <a:r>
              <a:rPr lang="en-US" altLang="ja-JP" baseline="-25000" dirty="0" err="1"/>
              <a:t>md</a:t>
            </a:r>
            <a:r>
              <a:rPr lang="en-US" altLang="ja-JP" dirty="0"/>
              <a:t> = </a:t>
            </a:r>
            <a:r>
              <a:rPr lang="en-US" altLang="ja-JP" dirty="0" smtClean="0"/>
              <a:t>100 </a:t>
            </a:r>
            <a:r>
              <a:rPr lang="en-US" altLang="ja-JP" i="1" dirty="0" err="1" smtClean="0"/>
              <a:t>M</a:t>
            </a:r>
            <a:r>
              <a:rPr lang="en-US" altLang="ja-JP" baseline="-25000" dirty="0" err="1" smtClean="0"/>
              <a:t>sun</a:t>
            </a:r>
            <a:endParaRPr lang="ja-JP" altLang="en-US" baseline="-250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20430"/>
            <a:ext cx="4328530" cy="289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5220072" y="1550015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L</a:t>
            </a:r>
            <a:r>
              <a:rPr kumimoji="1" lang="en-US" altLang="ja-JP" dirty="0" smtClean="0"/>
              <a:t>ow mass stars ar</a:t>
            </a:r>
            <a:r>
              <a:rPr lang="en-US" altLang="ja-JP" dirty="0" smtClean="0"/>
              <a:t>e formed only with</a:t>
            </a:r>
            <a:endParaRPr kumimoji="1" lang="ja-JP" altLang="en-US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880" y="1919347"/>
            <a:ext cx="3181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6516216" y="219557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(Chiaki+ 2017)</a:t>
            </a:r>
            <a:endParaRPr kumimoji="1" lang="ja-JP" altLang="en-US" dirty="0"/>
          </a:p>
        </p:txBody>
      </p:sp>
      <p:cxnSp>
        <p:nvCxnSpPr>
          <p:cNvPr id="10" name="直線コネクタ 9"/>
          <p:cNvCxnSpPr/>
          <p:nvPr/>
        </p:nvCxnSpPr>
        <p:spPr>
          <a:xfrm>
            <a:off x="5483312" y="3052203"/>
            <a:ext cx="2592288" cy="1982082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6002626" y="3095913"/>
            <a:ext cx="2072974" cy="1629231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5076056" y="3068960"/>
            <a:ext cx="2711512" cy="216024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1103220" y="3079156"/>
            <a:ext cx="2592288" cy="1982082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1622534" y="3122866"/>
            <a:ext cx="2072974" cy="1629231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695964" y="3095913"/>
            <a:ext cx="2711512" cy="216024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138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Metallicity distribution function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66457" y="5541672"/>
            <a:ext cx="4189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000" dirty="0"/>
              <a:t>s</a:t>
            </a:r>
            <a:r>
              <a:rPr kumimoji="1" lang="en-US" altLang="ja-JP" sz="2000" dirty="0" smtClean="0"/>
              <a:t>mall </a:t>
            </a:r>
            <a:r>
              <a:rPr kumimoji="1" lang="en-US" altLang="ja-JP" sz="2000" dirty="0" err="1" smtClean="0"/>
              <a:t>C</a:t>
            </a:r>
            <a:r>
              <a:rPr kumimoji="1" lang="en-US" altLang="ja-JP" sz="2000" baseline="-25000" dirty="0" err="1" smtClean="0"/>
              <a:t>diff</a:t>
            </a:r>
            <a:endParaRPr kumimoji="1" lang="en-US" altLang="ja-JP" sz="2000" baseline="-25000" dirty="0" smtClean="0"/>
          </a:p>
          <a:p>
            <a:r>
              <a:rPr kumimoji="1" lang="ja-JP" altLang="en-US" sz="2000" dirty="0" smtClean="0"/>
              <a:t>⇒ </a:t>
            </a:r>
            <a:r>
              <a:rPr lang="en-US" altLang="ja-JP" sz="2000" dirty="0"/>
              <a:t>o</a:t>
            </a:r>
            <a:r>
              <a:rPr kumimoji="1" lang="en-US" altLang="ja-JP" sz="2000" dirty="0" smtClean="0"/>
              <a:t>verproduction of UMP, HMP stars</a:t>
            </a:r>
            <a:endParaRPr kumimoji="1" lang="ja-JP" altLang="en-US" sz="20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556792"/>
            <a:ext cx="5226794" cy="405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49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i="1" dirty="0" err="1" smtClean="0"/>
              <a:t>Z</a:t>
            </a:r>
            <a:r>
              <a:rPr kumimoji="1" lang="en-US" altLang="ja-JP" baseline="-25000" dirty="0" err="1" smtClean="0"/>
              <a:t>cr</a:t>
            </a:r>
            <a:endParaRPr kumimoji="1" lang="ja-JP" altLang="en-US" baseline="-25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276872"/>
            <a:ext cx="4200249" cy="274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2213461"/>
            <a:ext cx="3736850" cy="271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1798734" y="1216666"/>
            <a:ext cx="1765227" cy="461665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2400" i="1" dirty="0" err="1"/>
              <a:t>Z</a:t>
            </a:r>
            <a:r>
              <a:rPr lang="en-US" altLang="ja-JP" sz="2400" baseline="-25000" dirty="0" err="1"/>
              <a:t>cr</a:t>
            </a:r>
            <a:r>
              <a:rPr lang="en-US" altLang="ja-JP" sz="2400" dirty="0"/>
              <a:t> = 10</a:t>
            </a:r>
            <a:r>
              <a:rPr lang="en-US" altLang="ja-JP" sz="2400" baseline="30000" dirty="0"/>
              <a:t>-3</a:t>
            </a:r>
            <a:r>
              <a:rPr lang="en-US" altLang="ja-JP" sz="2400" dirty="0"/>
              <a:t> </a:t>
            </a:r>
            <a:r>
              <a:rPr lang="en-US" altLang="ja-JP" sz="2400" dirty="0" err="1"/>
              <a:t>Z</a:t>
            </a:r>
            <a:r>
              <a:rPr lang="en-US" altLang="ja-JP" sz="2400" baseline="-25000" dirty="0" err="1"/>
              <a:t>sun</a:t>
            </a:r>
            <a:endParaRPr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23728" y="5338082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Majority of UMP stars are C-rich </a:t>
            </a:r>
            <a:br>
              <a:rPr kumimoji="1" lang="en-US" altLang="ja-JP" dirty="0" smtClean="0"/>
            </a:br>
            <a:r>
              <a:rPr kumimoji="1" lang="en-US" altLang="ja-JP" dirty="0" smtClean="0"/>
              <a:t>but overproduction of UMP/HMP stars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98734" y="1678331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err="1" smtClean="0"/>
              <a:t>C</a:t>
            </a:r>
            <a:r>
              <a:rPr kumimoji="1" lang="en-US" altLang="ja-JP" baseline="-25000" dirty="0" err="1" smtClean="0"/>
              <a:t>diff</a:t>
            </a:r>
            <a:r>
              <a:rPr kumimoji="1" lang="en-US" altLang="ja-JP" dirty="0" smtClean="0"/>
              <a:t> = 10</a:t>
            </a:r>
            <a:r>
              <a:rPr kumimoji="1" lang="en-US" altLang="ja-JP" baseline="30000" dirty="0" smtClean="0"/>
              <a:t>-7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yr</a:t>
            </a:r>
            <a:r>
              <a:rPr kumimoji="1" lang="en-US" altLang="ja-JP" baseline="30000" dirty="0" smtClean="0"/>
              <a:t> -3/2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M</a:t>
            </a:r>
            <a:r>
              <a:rPr kumimoji="1" lang="en-US" altLang="ja-JP" baseline="-25000" dirty="0" err="1" smtClean="0"/>
              <a:t>sun</a:t>
            </a:r>
            <a:endParaRPr kumimoji="1" lang="en-US" altLang="ja-JP" dirty="0" smtClean="0"/>
          </a:p>
          <a:p>
            <a:r>
              <a:rPr lang="en-US" altLang="ja-JP" i="1" dirty="0" smtClean="0"/>
              <a:t>E</a:t>
            </a:r>
            <a:r>
              <a:rPr lang="en-US" altLang="ja-JP" dirty="0" smtClean="0"/>
              <a:t> = 10</a:t>
            </a:r>
            <a:r>
              <a:rPr lang="en-US" altLang="ja-JP" baseline="30000" dirty="0" smtClean="0"/>
              <a:t>50</a:t>
            </a:r>
            <a:r>
              <a:rPr lang="en-US" altLang="ja-JP" dirty="0" smtClean="0"/>
              <a:t> erg</a:t>
            </a:r>
          </a:p>
        </p:txBody>
      </p:sp>
    </p:spTree>
    <p:extLst>
      <p:ext uri="{BB962C8B-B14F-4D97-AF65-F5344CB8AC3E}">
        <p14:creationId xmlns:p14="http://schemas.microsoft.com/office/powerpoint/2010/main" val="1180587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63688" y="1268760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err="1" smtClean="0"/>
              <a:t>C</a:t>
            </a:r>
            <a:r>
              <a:rPr kumimoji="1" lang="en-US" altLang="ja-JP" baseline="-25000" dirty="0" err="1" smtClean="0"/>
              <a:t>diff</a:t>
            </a:r>
            <a:r>
              <a:rPr kumimoji="1" lang="en-US" altLang="ja-JP" dirty="0" smtClean="0"/>
              <a:t> = 10</a:t>
            </a:r>
            <a:r>
              <a:rPr kumimoji="1" lang="en-US" altLang="ja-JP" baseline="30000" dirty="0" smtClean="0"/>
              <a:t>-7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yr</a:t>
            </a:r>
            <a:r>
              <a:rPr kumimoji="1" lang="en-US" altLang="ja-JP" baseline="30000" dirty="0" smtClean="0"/>
              <a:t> -3/2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M</a:t>
            </a:r>
            <a:r>
              <a:rPr kumimoji="1" lang="en-US" altLang="ja-JP" baseline="-25000" dirty="0" err="1" smtClean="0"/>
              <a:t>sun</a:t>
            </a:r>
            <a:endParaRPr kumimoji="1" lang="en-US" altLang="ja-JP" dirty="0" smtClean="0"/>
          </a:p>
          <a:p>
            <a:r>
              <a:rPr lang="en-US" altLang="ja-JP" i="1" dirty="0" smtClean="0"/>
              <a:t>E</a:t>
            </a:r>
            <a:r>
              <a:rPr lang="en-US" altLang="ja-JP" dirty="0" smtClean="0"/>
              <a:t> = 10</a:t>
            </a:r>
            <a:r>
              <a:rPr lang="en-US" altLang="ja-JP" baseline="30000" dirty="0" smtClean="0"/>
              <a:t>50</a:t>
            </a:r>
            <a:r>
              <a:rPr lang="en-US" altLang="ja-JP" dirty="0" smtClean="0"/>
              <a:t> erg</a:t>
            </a:r>
          </a:p>
          <a:p>
            <a:r>
              <a:rPr lang="en-US" altLang="ja-JP" i="1" dirty="0" err="1"/>
              <a:t>Z</a:t>
            </a:r>
            <a:r>
              <a:rPr lang="en-US" altLang="ja-JP" baseline="-25000" dirty="0" err="1"/>
              <a:t>cr</a:t>
            </a:r>
            <a:r>
              <a:rPr lang="en-US" altLang="ja-JP" dirty="0"/>
              <a:t> = 10</a:t>
            </a:r>
            <a:r>
              <a:rPr lang="en-US" altLang="ja-JP" baseline="30000" dirty="0"/>
              <a:t>-3</a:t>
            </a:r>
            <a:r>
              <a:rPr lang="en-US" altLang="ja-JP" dirty="0"/>
              <a:t> </a:t>
            </a:r>
            <a:r>
              <a:rPr lang="en-US" altLang="ja-JP" dirty="0" err="1"/>
              <a:t>Z</a:t>
            </a:r>
            <a:r>
              <a:rPr lang="en-US" altLang="ja-JP" baseline="-25000" dirty="0" err="1"/>
              <a:t>sun</a:t>
            </a:r>
            <a:endParaRPr lang="ja-JP" altLang="en-US" dirty="0"/>
          </a:p>
          <a:p>
            <a:endParaRPr lang="en-US" altLang="ja-JP" dirty="0" smtClean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44710"/>
            <a:ext cx="3181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27" y="2613985"/>
            <a:ext cx="4495403" cy="2971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/>
          <a:stretch/>
        </p:blipFill>
        <p:spPr bwMode="auto">
          <a:xfrm>
            <a:off x="5091764" y="2596044"/>
            <a:ext cx="3888972" cy="298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622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Heger</a:t>
            </a:r>
            <a:r>
              <a:rPr kumimoji="1" lang="en-US" altLang="ja-JP" dirty="0" smtClean="0"/>
              <a:t> &amp; </a:t>
            </a:r>
            <a:r>
              <a:rPr kumimoji="1" lang="en-US" altLang="ja-JP" dirty="0" err="1" smtClean="0"/>
              <a:t>Woosley</a:t>
            </a:r>
            <a:r>
              <a:rPr kumimoji="1" lang="en-US" altLang="ja-JP" dirty="0" smtClean="0"/>
              <a:t> (2010)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7524" y="4725144"/>
            <a:ext cx="7416824" cy="576064"/>
          </a:xfrm>
        </p:spPr>
        <p:txBody>
          <a:bodyPr>
            <a:no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kumimoji="1" lang="en-US" altLang="ja-JP" sz="1800" i="1" dirty="0" smtClean="0"/>
              <a:t>E</a:t>
            </a:r>
            <a:r>
              <a:rPr kumimoji="1" lang="en-US" altLang="ja-JP" sz="1800" dirty="0" smtClean="0"/>
              <a:t>: </a:t>
            </a:r>
            <a:r>
              <a:rPr kumimoji="1" lang="ja-JP" altLang="en-US" sz="1800" dirty="0" smtClean="0"/>
              <a:t> </a:t>
            </a:r>
            <a:r>
              <a:rPr kumimoji="1" lang="en-US" altLang="ja-JP" sz="1800" dirty="0" smtClean="0"/>
              <a:t>random sampling from 0.3 ~ 10</a:t>
            </a:r>
            <a:r>
              <a:rPr lang="en-US" altLang="ja-JP" sz="1800" dirty="0" smtClean="0"/>
              <a:t>×10</a:t>
            </a:r>
            <a:r>
              <a:rPr lang="en-US" altLang="ja-JP" sz="1800" baseline="30000" dirty="0" smtClean="0"/>
              <a:t>51</a:t>
            </a:r>
            <a:r>
              <a:rPr lang="en-US" altLang="ja-JP" sz="1800" dirty="0" smtClean="0"/>
              <a:t>erg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ja-JP" sz="1800" i="1" dirty="0" smtClean="0"/>
              <a:t>Z </a:t>
            </a:r>
            <a:r>
              <a:rPr lang="en-US" altLang="ja-JP" sz="1800" dirty="0" smtClean="0"/>
              <a:t>&lt;</a:t>
            </a:r>
            <a:r>
              <a:rPr lang="en-US" altLang="ja-JP" sz="1800" i="1" dirty="0" smtClean="0"/>
              <a:t> </a:t>
            </a:r>
            <a:r>
              <a:rPr lang="en-US" altLang="ja-JP" sz="1800" i="1" dirty="0" err="1" smtClean="0"/>
              <a:t>Z</a:t>
            </a:r>
            <a:r>
              <a:rPr lang="en-US" altLang="ja-JP" sz="1800" baseline="-25000" dirty="0" err="1" smtClean="0"/>
              <a:t>cr</a:t>
            </a:r>
            <a:r>
              <a:rPr lang="en-US" altLang="ja-JP" sz="1800" dirty="0" smtClean="0"/>
              <a:t> = 10</a:t>
            </a:r>
            <a:r>
              <a:rPr lang="en-US" altLang="ja-JP" sz="1800" baseline="30000" dirty="0" smtClean="0"/>
              <a:t>-3</a:t>
            </a:r>
            <a:r>
              <a:rPr lang="en-US" altLang="ja-JP" sz="1800" dirty="0" smtClean="0"/>
              <a:t> </a:t>
            </a:r>
            <a:r>
              <a:rPr lang="en-US" altLang="ja-JP" sz="1800" dirty="0" err="1" smtClean="0"/>
              <a:t>Z</a:t>
            </a:r>
            <a:r>
              <a:rPr lang="en-US" altLang="ja-JP" sz="1800" baseline="-25000" dirty="0" err="1" smtClean="0"/>
              <a:t>sun</a:t>
            </a:r>
            <a:r>
              <a:rPr lang="en-US" altLang="ja-JP" sz="1800" dirty="0" smtClean="0"/>
              <a:t>: </a:t>
            </a:r>
            <a:r>
              <a:rPr lang="en-US" altLang="ja-JP" sz="1800" dirty="0" err="1" smtClean="0"/>
              <a:t>Heger</a:t>
            </a:r>
            <a:r>
              <a:rPr lang="en-US" altLang="ja-JP" sz="1800" dirty="0" smtClean="0"/>
              <a:t> &amp; </a:t>
            </a:r>
            <a:r>
              <a:rPr lang="en-US" altLang="ja-JP" sz="1800" dirty="0" err="1" smtClean="0"/>
              <a:t>Woosley</a:t>
            </a:r>
            <a:r>
              <a:rPr lang="en-US" altLang="ja-JP" sz="1800" dirty="0" smtClean="0"/>
              <a:t> (2010) </a:t>
            </a:r>
            <a:r>
              <a:rPr lang="en-US" altLang="ja-JP" sz="1800" dirty="0"/>
              <a:t/>
            </a:r>
            <a:br>
              <a:rPr lang="en-US" altLang="ja-JP" sz="1800" dirty="0"/>
            </a:br>
            <a:r>
              <a:rPr lang="en-US" altLang="ja-JP" sz="1800" i="1" dirty="0"/>
              <a:t>Z </a:t>
            </a:r>
            <a:r>
              <a:rPr lang="en-US" altLang="ja-JP" sz="1800" dirty="0" smtClean="0"/>
              <a:t>&gt;</a:t>
            </a:r>
            <a:r>
              <a:rPr lang="en-US" altLang="ja-JP" sz="1800" i="1" dirty="0" smtClean="0"/>
              <a:t> </a:t>
            </a:r>
            <a:r>
              <a:rPr lang="en-US" altLang="ja-JP" sz="1800" i="1" dirty="0" err="1"/>
              <a:t>Z</a:t>
            </a:r>
            <a:r>
              <a:rPr lang="en-US" altLang="ja-JP" sz="1800" baseline="-25000" dirty="0" err="1"/>
              <a:t>cr</a:t>
            </a:r>
            <a:r>
              <a:rPr lang="ja-JP" altLang="en-US" sz="1800" dirty="0" smtClean="0"/>
              <a:t> </a:t>
            </a:r>
            <a:r>
              <a:rPr lang="en-US" altLang="ja-JP" sz="1800" dirty="0" smtClean="0"/>
              <a:t>: </a:t>
            </a:r>
            <a:r>
              <a:rPr lang="en-US" altLang="ja-JP" sz="1800" dirty="0" err="1" smtClean="0"/>
              <a:t>Woosley</a:t>
            </a:r>
            <a:r>
              <a:rPr lang="en-US" altLang="ja-JP" sz="1800" dirty="0" smtClean="0"/>
              <a:t> &amp; Weaver (1995)</a:t>
            </a:r>
            <a:endParaRPr kumimoji="1" lang="ja-JP" altLang="en-US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92711"/>
            <a:ext cx="3312368" cy="23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9540552" y="2204864"/>
            <a:ext cx="280831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 smtClean="0"/>
              <a:t>大質量、低エネルギー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/>
              <a:t>だと</a:t>
            </a:r>
            <a:r>
              <a:rPr lang="ja-JP" altLang="en-US" dirty="0" smtClean="0"/>
              <a:t>、</a:t>
            </a:r>
            <a:r>
              <a:rPr lang="en-US" altLang="ja-JP" dirty="0" smtClean="0"/>
              <a:t>fallback </a:t>
            </a:r>
            <a:r>
              <a:rPr lang="ja-JP" altLang="en-US" dirty="0" smtClean="0"/>
              <a:t>する傾向</a:t>
            </a:r>
            <a:endParaRPr lang="en-US" altLang="ja-JP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 smtClean="0"/>
              <a:t>でも一概には言えない</a:t>
            </a:r>
            <a:endParaRPr lang="en-US" altLang="ja-JP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 smtClean="0"/>
              <a:t>重い方</a:t>
            </a:r>
            <a:r>
              <a:rPr lang="ja-JP" altLang="en-US" dirty="0"/>
              <a:t>で</a:t>
            </a:r>
            <a:r>
              <a:rPr lang="ja-JP" altLang="en-US" dirty="0" smtClean="0"/>
              <a:t>は</a:t>
            </a:r>
            <a:r>
              <a:rPr lang="en-US" altLang="ja-JP" dirty="0" smtClean="0"/>
              <a:t>M</a:t>
            </a:r>
            <a:r>
              <a:rPr lang="en-US" altLang="ja-JP" baseline="-25000" dirty="0" smtClean="0"/>
              <a:t>C</a:t>
            </a:r>
            <a:r>
              <a:rPr lang="en-US" altLang="ja-JP" dirty="0" smtClean="0"/>
              <a:t> &gt; 1M</a:t>
            </a:r>
            <a:r>
              <a:rPr lang="en-US" altLang="ja-JP" baseline="-25000" dirty="0" smtClean="0"/>
              <a:t>sun</a:t>
            </a:r>
            <a:r>
              <a:rPr lang="ja-JP" altLang="en-US" dirty="0" smtClean="0"/>
              <a:t>になるモデルも</a:t>
            </a:r>
            <a:r>
              <a:rPr lang="en-US" altLang="ja-JP" dirty="0" smtClean="0"/>
              <a:t> </a:t>
            </a:r>
            <a:endParaRPr kumimoji="1" lang="ja-JP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45358"/>
            <a:ext cx="4350405" cy="289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6012160" y="4797152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err="1" smtClean="0"/>
              <a:t>C</a:t>
            </a:r>
            <a:r>
              <a:rPr kumimoji="1" lang="en-US" altLang="ja-JP" baseline="-25000" dirty="0" err="1" smtClean="0"/>
              <a:t>diff</a:t>
            </a:r>
            <a:r>
              <a:rPr kumimoji="1" lang="en-US" altLang="ja-JP" dirty="0" smtClean="0"/>
              <a:t> = 10</a:t>
            </a:r>
            <a:r>
              <a:rPr kumimoji="1" lang="en-US" altLang="ja-JP" baseline="30000" dirty="0" smtClean="0"/>
              <a:t>-5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yr</a:t>
            </a:r>
            <a:r>
              <a:rPr kumimoji="1" lang="en-US" altLang="ja-JP" baseline="30000" dirty="0" smtClean="0"/>
              <a:t> -3/2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M</a:t>
            </a:r>
            <a:r>
              <a:rPr kumimoji="1" lang="en-US" altLang="ja-JP" baseline="-25000" dirty="0" err="1" smtClean="0"/>
              <a:t>sun</a:t>
            </a:r>
            <a:endParaRPr kumimoji="1" lang="en-US" altLang="ja-JP" dirty="0" smtClean="0"/>
          </a:p>
          <a:p>
            <a:r>
              <a:rPr lang="en-US" altLang="ja-JP" i="1" dirty="0" smtClean="0"/>
              <a:t>E</a:t>
            </a:r>
            <a:r>
              <a:rPr lang="en-US" altLang="ja-JP" dirty="0" smtClean="0"/>
              <a:t> = 10</a:t>
            </a:r>
            <a:r>
              <a:rPr lang="en-US" altLang="ja-JP" baseline="30000" dirty="0" smtClean="0"/>
              <a:t>51</a:t>
            </a:r>
            <a:r>
              <a:rPr lang="en-US" altLang="ja-JP" dirty="0" smtClean="0"/>
              <a:t> erg</a:t>
            </a:r>
          </a:p>
          <a:p>
            <a:r>
              <a:rPr kumimoji="1" lang="en-US" altLang="ja-JP" i="1" dirty="0" err="1" smtClean="0"/>
              <a:t>M</a:t>
            </a:r>
            <a:r>
              <a:rPr kumimoji="1" lang="en-US" altLang="ja-JP" baseline="-25000" dirty="0" err="1" smtClean="0"/>
              <a:t>md</a:t>
            </a:r>
            <a:r>
              <a:rPr kumimoji="1" lang="en-US" altLang="ja-JP" dirty="0" smtClean="0"/>
              <a:t> = 10 </a:t>
            </a:r>
            <a:r>
              <a:rPr kumimoji="1" lang="en-US" altLang="ja-JP" dirty="0" err="1" smtClean="0"/>
              <a:t>M</a:t>
            </a:r>
            <a:r>
              <a:rPr kumimoji="1" lang="en-US" altLang="ja-JP" baseline="-25000" dirty="0" err="1" smtClean="0"/>
              <a:t>sun</a:t>
            </a:r>
            <a:endParaRPr kumimoji="1" lang="ja-JP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649706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Binary scenario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kumimoji="1" lang="en-US" altLang="ja-JP" dirty="0" smtClean="0"/>
              <a:t>CEMP-s</a:t>
            </a:r>
          </a:p>
          <a:p>
            <a:r>
              <a:rPr lang="en-US" altLang="ja-JP" dirty="0" smtClean="0"/>
              <a:t>CEMP-no</a:t>
            </a:r>
          </a:p>
          <a:p>
            <a:pPr lvl="1"/>
            <a:r>
              <a:rPr kumimoji="1" lang="en-US" altLang="ja-JP" dirty="0" smtClean="0"/>
              <a:t>Hi-CEMP-no: </a:t>
            </a:r>
            <a:r>
              <a:rPr lang="en-US" altLang="ja-JP" dirty="0"/>
              <a:t>C</a:t>
            </a:r>
            <a:r>
              <a:rPr lang="en-US" altLang="ja-JP" dirty="0" smtClean="0"/>
              <a:t>ompanion with </a:t>
            </a:r>
            <a:r>
              <a:rPr lang="en-US" altLang="ja-JP" i="1" dirty="0" smtClean="0"/>
              <a:t>M</a:t>
            </a:r>
            <a:r>
              <a:rPr lang="en-US" altLang="ja-JP" dirty="0" smtClean="0"/>
              <a:t> &gt; 4</a:t>
            </a:r>
            <a:r>
              <a:rPr lang="en-US" altLang="ja-JP" i="1" dirty="0" smtClean="0"/>
              <a:t>M</a:t>
            </a:r>
            <a:r>
              <a:rPr lang="en-US" altLang="ja-JP" baseline="-25000" dirty="0" smtClean="0"/>
              <a:t>sun</a:t>
            </a:r>
            <a:endParaRPr kumimoji="1" lang="en-US" altLang="ja-JP" baseline="-25000" dirty="0" smtClean="0"/>
          </a:p>
          <a:p>
            <a:pPr lvl="1"/>
            <a:r>
              <a:rPr lang="en-US" altLang="ja-JP" dirty="0" smtClean="0"/>
              <a:t>Lo-CEMP-no: Little mass-transfer</a:t>
            </a:r>
          </a:p>
          <a:p>
            <a:pPr lvl="1"/>
            <a:r>
              <a:rPr lang="en-US" altLang="ja-JP" dirty="0" smtClean="0"/>
              <a:t>Stars without detection of </a:t>
            </a:r>
            <a:r>
              <a:rPr lang="en-US" altLang="ja-JP" i="1" dirty="0" err="1" smtClean="0"/>
              <a:t>V</a:t>
            </a:r>
            <a:r>
              <a:rPr lang="en-US" altLang="ja-JP" baseline="-25000" dirty="0" err="1" smtClean="0"/>
              <a:t>rad</a:t>
            </a:r>
            <a:r>
              <a:rPr lang="en-US" altLang="ja-JP" dirty="0" smtClean="0"/>
              <a:t> variation  </a:t>
            </a:r>
            <a:r>
              <a:rPr lang="ja-JP" altLang="en-US" dirty="0" smtClean="0"/>
              <a:t>←</a:t>
            </a:r>
            <a:r>
              <a:rPr lang="en-US" altLang="ja-JP" dirty="0" smtClean="0"/>
              <a:t>  wide separation </a:t>
            </a:r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Fe:</a:t>
            </a:r>
          </a:p>
          <a:p>
            <a:pPr lvl="1"/>
            <a:r>
              <a:rPr lang="en-US" altLang="ja-JP" dirty="0" smtClean="0"/>
              <a:t>[Fe/H] ~ -3: normal SN</a:t>
            </a:r>
          </a:p>
          <a:p>
            <a:pPr lvl="1"/>
            <a:r>
              <a:rPr lang="en-US" altLang="ja-JP" dirty="0" smtClean="0"/>
              <a:t>[Fe/H] </a:t>
            </a:r>
            <a:r>
              <a:rPr lang="ja-JP" altLang="en-US" dirty="0" smtClean="0"/>
              <a:t>≲ </a:t>
            </a:r>
            <a:r>
              <a:rPr lang="en-US" altLang="ja-JP" dirty="0" smtClean="0"/>
              <a:t>-4:</a:t>
            </a:r>
          </a:p>
          <a:p>
            <a:pPr lvl="2"/>
            <a:r>
              <a:rPr lang="en-US" altLang="ja-JP" dirty="0" smtClean="0"/>
              <a:t>Surface pollution of Pop III stars</a:t>
            </a:r>
          </a:p>
          <a:p>
            <a:pPr lvl="2"/>
            <a:r>
              <a:rPr kumimoji="1" lang="en-US" altLang="ja-JP" dirty="0" smtClean="0"/>
              <a:t>Pre-enrichment of mini-halo </a:t>
            </a:r>
          </a:p>
          <a:p>
            <a:pPr lvl="2"/>
            <a:r>
              <a:rPr lang="en-US" altLang="ja-JP" dirty="0" smtClean="0"/>
              <a:t>Faint SN ?</a:t>
            </a:r>
          </a:p>
          <a:p>
            <a:pPr lvl="2"/>
            <a:endParaRPr kumimoji="1" lang="en-US" altLang="ja-JP" dirty="0"/>
          </a:p>
          <a:p>
            <a:r>
              <a:rPr lang="en-US" altLang="ja-JP" dirty="0" err="1" smtClean="0"/>
              <a:t>Sr</a:t>
            </a:r>
            <a:r>
              <a:rPr lang="en-US" altLang="ja-JP" dirty="0" smtClean="0"/>
              <a:t>, Ba, </a:t>
            </a:r>
            <a:r>
              <a:rPr lang="en-US" altLang="ja-JP" dirty="0" err="1" smtClean="0"/>
              <a:t>Eu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Pb</a:t>
            </a:r>
            <a:r>
              <a:rPr lang="en-US" altLang="ja-JP" dirty="0" smtClean="0"/>
              <a:t> in CEMP-no stars (Fujimoto-san’s talk)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92480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CEMP star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72208"/>
            <a:ext cx="4330824" cy="4061048"/>
          </a:xfrm>
        </p:spPr>
        <p:txBody>
          <a:bodyPr>
            <a:normAutofit fontScale="70000" lnSpcReduction="20000"/>
          </a:bodyPr>
          <a:lstStyle/>
          <a:p>
            <a:r>
              <a:rPr kumimoji="1" lang="en-US" altLang="ja-JP" dirty="0" smtClean="0"/>
              <a:t>Carbon Enhanced Metal Poor star</a:t>
            </a:r>
            <a:br>
              <a:rPr kumimoji="1" lang="en-US" altLang="ja-JP" dirty="0" smtClean="0"/>
            </a:br>
            <a:r>
              <a:rPr kumimoji="1" lang="en-US" altLang="ja-JP" dirty="0" smtClean="0"/>
              <a:t>(Carbon-rich Extremely Metal Poor)</a:t>
            </a:r>
          </a:p>
          <a:p>
            <a:pPr lvl="1"/>
            <a:r>
              <a:rPr lang="en-US" altLang="ja-JP" dirty="0" smtClean="0"/>
              <a:t>[C/Fe] &gt; 0.7 (Aoki+ 2007)</a:t>
            </a:r>
            <a:endParaRPr lang="en-US" altLang="ja-JP" dirty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~20 % of stars with [Fe/H]</a:t>
            </a:r>
            <a:r>
              <a:rPr kumimoji="1" lang="ja-JP" altLang="en-US" dirty="0" smtClean="0"/>
              <a:t>≲</a:t>
            </a:r>
            <a:r>
              <a:rPr kumimoji="1" lang="en-US" altLang="ja-JP" dirty="0" smtClean="0"/>
              <a:t>-2 are CEMP stars</a:t>
            </a:r>
          </a:p>
          <a:p>
            <a:endParaRPr kumimoji="1" lang="en-US" altLang="ja-JP" dirty="0" smtClean="0"/>
          </a:p>
          <a:p>
            <a:r>
              <a:rPr lang="en-US" altLang="ja-JP" dirty="0"/>
              <a:t>UMP star </a:t>
            </a:r>
            <a:r>
              <a:rPr lang="en-US" altLang="ja-JP" dirty="0" smtClean="0"/>
              <a:t>([</a:t>
            </a:r>
            <a:r>
              <a:rPr lang="en-US" altLang="ja-JP" dirty="0"/>
              <a:t>Fe/H]&lt;-4)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17~20/27 are </a:t>
            </a:r>
            <a:r>
              <a:rPr kumimoji="1" lang="en-US" altLang="ja-JP" dirty="0" smtClean="0"/>
              <a:t>CEMP stars</a:t>
            </a:r>
          </a:p>
          <a:p>
            <a:r>
              <a:rPr kumimoji="1" lang="en-US" altLang="ja-JP" dirty="0" smtClean="0"/>
              <a:t>HMP star ([Fe/H]&lt;-5) 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kumimoji="1" lang="en-US" altLang="ja-JP" dirty="0" smtClean="0"/>
              <a:t>5/</a:t>
            </a:r>
            <a:r>
              <a:rPr lang="en-US" altLang="ja-JP" dirty="0" smtClean="0"/>
              <a:t>5</a:t>
            </a:r>
            <a:r>
              <a:rPr kumimoji="1" lang="en-US" altLang="ja-JP" dirty="0" smtClean="0"/>
              <a:t> are C</a:t>
            </a:r>
            <a:r>
              <a:rPr lang="en-US" altLang="ja-JP" dirty="0" smtClean="0"/>
              <a:t>EMP stars</a:t>
            </a:r>
            <a:endParaRPr kumimoji="1" lang="en-US" altLang="ja-JP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260865" y="1093339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SAGA database</a:t>
            </a:r>
            <a:endParaRPr kumimoji="1" lang="ja-JP" altLang="en-US" dirty="0"/>
          </a:p>
        </p:txBody>
      </p:sp>
      <p:pic>
        <p:nvPicPr>
          <p:cNvPr id="1026" name="Picture 2" descr="http://sagadatabase.jp/Retrieval/images/cgisess_5bbcd86cbf28237fa785934a20d67e48.png?15160673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56773"/>
            <a:ext cx="355239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agadatabase.jp/Retrieval_LG/images/cgisess_715c3327dabae7982ae1fc30f4c91899.png?15160674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584" y="3789040"/>
            <a:ext cx="2298805" cy="172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203" y="4204066"/>
            <a:ext cx="2237574" cy="446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221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Result (binary scenario)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47664" y="5430376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All stars with [Z/H] &lt; -3 are binaries. </a:t>
            </a:r>
          </a:p>
          <a:p>
            <a:r>
              <a:rPr lang="en-US" altLang="ja-JP" dirty="0" smtClean="0"/>
              <a:t>Period distribution:  </a:t>
            </a:r>
            <a:r>
              <a:rPr lang="en-US" altLang="ja-JP" i="1" dirty="0" smtClean="0"/>
              <a:t>P</a:t>
            </a:r>
            <a:r>
              <a:rPr lang="en-US" altLang="ja-JP" dirty="0" smtClean="0"/>
              <a:t> = 10</a:t>
            </a:r>
            <a:r>
              <a:rPr lang="en-US" altLang="ja-JP" baseline="30000" dirty="0" smtClean="0"/>
              <a:t>4.5</a:t>
            </a:r>
            <a:r>
              <a:rPr lang="en-US" altLang="ja-JP" dirty="0" smtClean="0"/>
              <a:t>days, </a:t>
            </a:r>
            <a:r>
              <a:rPr lang="en-US" altLang="ja-JP" i="1" dirty="0" smtClean="0"/>
              <a:t>σ</a:t>
            </a:r>
            <a:r>
              <a:rPr lang="en-US" altLang="ja-JP" dirty="0" smtClean="0"/>
              <a:t> = 0.5  (lognormal) </a:t>
            </a:r>
          </a:p>
          <a:p>
            <a:endParaRPr kumimoji="1" lang="en-US" altLang="ja-JP" dirty="0"/>
          </a:p>
          <a:p>
            <a:r>
              <a:rPr lang="en-US" altLang="ja-JP" dirty="0"/>
              <a:t>[Z/H] </a:t>
            </a:r>
            <a:r>
              <a:rPr lang="en-US" altLang="ja-JP" dirty="0" smtClean="0"/>
              <a:t>&gt; </a:t>
            </a:r>
            <a:r>
              <a:rPr lang="en-US" altLang="ja-JP" dirty="0"/>
              <a:t>-</a:t>
            </a:r>
            <a:r>
              <a:rPr lang="en-US" altLang="ja-JP" dirty="0" smtClean="0"/>
              <a:t>3: </a:t>
            </a:r>
            <a:r>
              <a:rPr lang="en-US" altLang="ja-JP" i="1" dirty="0" smtClean="0"/>
              <a:t>P</a:t>
            </a:r>
            <a:r>
              <a:rPr lang="en-US" altLang="ja-JP" dirty="0" smtClean="0"/>
              <a:t> </a:t>
            </a:r>
            <a:r>
              <a:rPr lang="en-US" altLang="ja-JP" dirty="0"/>
              <a:t>= </a:t>
            </a:r>
            <a:r>
              <a:rPr lang="en-US" altLang="ja-JP" dirty="0" smtClean="0"/>
              <a:t>10</a:t>
            </a:r>
            <a:r>
              <a:rPr lang="en-US" altLang="ja-JP" baseline="30000" dirty="0" smtClean="0"/>
              <a:t>4.8</a:t>
            </a:r>
            <a:r>
              <a:rPr lang="en-US" altLang="ja-JP" dirty="0" smtClean="0"/>
              <a:t>days</a:t>
            </a:r>
            <a:r>
              <a:rPr lang="en-US" altLang="ja-JP" dirty="0"/>
              <a:t>, </a:t>
            </a:r>
            <a:r>
              <a:rPr lang="en-US" altLang="ja-JP" i="1" dirty="0"/>
              <a:t>σ</a:t>
            </a:r>
            <a:r>
              <a:rPr lang="en-US" altLang="ja-JP" dirty="0"/>
              <a:t> = </a:t>
            </a:r>
            <a:r>
              <a:rPr lang="en-US" altLang="ja-JP" dirty="0" smtClean="0"/>
              <a:t>2.3 (</a:t>
            </a:r>
            <a:r>
              <a:rPr lang="en-US" altLang="ja-JP" dirty="0" err="1" smtClean="0"/>
              <a:t>Duquennoy</a:t>
            </a:r>
            <a:r>
              <a:rPr lang="en-US" altLang="ja-JP" dirty="0" smtClean="0"/>
              <a:t> &amp; Mayer 1991)</a:t>
            </a:r>
            <a:endParaRPr kumimoji="1" lang="ja-JP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772" y="1916832"/>
            <a:ext cx="5484093" cy="360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5826498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68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“Missing UMP-s (HMP-s) problem”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525963"/>
          </a:xfrm>
        </p:spPr>
        <p:txBody>
          <a:bodyPr>
            <a:normAutofit fontScale="55000" lnSpcReduction="20000"/>
          </a:bodyPr>
          <a:lstStyle/>
          <a:p>
            <a:r>
              <a:rPr lang="en-US" altLang="ja-JP" dirty="0" smtClean="0"/>
              <a:t>Separation distribution with the narrow peak</a:t>
            </a:r>
          </a:p>
          <a:p>
            <a:pPr lvl="1"/>
            <a:r>
              <a:rPr lang="en-US" altLang="ja-JP" i="1" dirty="0" smtClean="0"/>
              <a:t>P</a:t>
            </a:r>
            <a:r>
              <a:rPr lang="en-US" altLang="ja-JP" dirty="0" smtClean="0"/>
              <a:t> </a:t>
            </a:r>
            <a:r>
              <a:rPr lang="en-US" altLang="ja-JP" dirty="0"/>
              <a:t>= 10</a:t>
            </a:r>
            <a:r>
              <a:rPr lang="en-US" altLang="ja-JP" baseline="30000" dirty="0"/>
              <a:t>4.5</a:t>
            </a:r>
            <a:r>
              <a:rPr lang="en-US" altLang="ja-JP" dirty="0"/>
              <a:t>days, </a:t>
            </a:r>
            <a:r>
              <a:rPr lang="en-US" altLang="ja-JP" i="1" dirty="0"/>
              <a:t>σ</a:t>
            </a:r>
            <a:r>
              <a:rPr lang="en-US" altLang="ja-JP" dirty="0"/>
              <a:t> = </a:t>
            </a:r>
            <a:r>
              <a:rPr lang="en-US" altLang="ja-JP" dirty="0" smtClean="0"/>
              <a:t>0.5</a:t>
            </a:r>
          </a:p>
          <a:p>
            <a:pPr lvl="1"/>
            <a:endParaRPr kumimoji="1" lang="en-US" altLang="ja-JP" dirty="0" smtClean="0"/>
          </a:p>
          <a:p>
            <a:r>
              <a:rPr kumimoji="1" lang="en-US" altLang="ja-JP" dirty="0" smtClean="0"/>
              <a:t>No CEMP-s stars at [Fe/H]&lt;-3.5</a:t>
            </a:r>
          </a:p>
          <a:p>
            <a:pPr lvl="1"/>
            <a:r>
              <a:rPr lang="en-US" altLang="ja-JP" dirty="0" smtClean="0"/>
              <a:t>No stars with large mass transfer from intermediate massive stars </a:t>
            </a:r>
            <a:endParaRPr kumimoji="1" lang="en-US" altLang="ja-JP" dirty="0" smtClean="0"/>
          </a:p>
          <a:p>
            <a:r>
              <a:rPr lang="en-US" altLang="ja-JP" dirty="0" smtClean="0"/>
              <a:t>Why ?</a:t>
            </a:r>
          </a:p>
          <a:p>
            <a:pPr lvl="1"/>
            <a:r>
              <a:rPr lang="en-US" altLang="ja-JP" dirty="0" smtClean="0"/>
              <a:t>No binary ?</a:t>
            </a:r>
            <a:endParaRPr lang="en-US" altLang="ja-JP" dirty="0"/>
          </a:p>
          <a:p>
            <a:pPr lvl="1"/>
            <a:r>
              <a:rPr lang="en-US" altLang="ja-JP" dirty="0" smtClean="0"/>
              <a:t>No intermediate mass stars ?</a:t>
            </a:r>
          </a:p>
          <a:p>
            <a:pPr lvl="1"/>
            <a:r>
              <a:rPr kumimoji="1" lang="en-US" altLang="ja-JP" dirty="0" smtClean="0"/>
              <a:t>No C &amp; Ba dredge up in intermediate massive stars ?</a:t>
            </a:r>
          </a:p>
          <a:p>
            <a:pPr lvl="1"/>
            <a:r>
              <a:rPr lang="en-US" altLang="ja-JP" dirty="0" smtClean="0"/>
              <a:t>Separation distribution </a:t>
            </a:r>
          </a:p>
          <a:p>
            <a:pPr lvl="1"/>
            <a:r>
              <a:rPr kumimoji="1" lang="en-US" altLang="ja-JP" dirty="0" smtClean="0"/>
              <a:t>Small mass los</a:t>
            </a:r>
            <a:r>
              <a:rPr lang="en-US" altLang="ja-JP" dirty="0" smtClean="0"/>
              <a:t>s rate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Binary scenario with the restricted separation distribution explains </a:t>
            </a:r>
          </a:p>
          <a:p>
            <a:pPr lvl="1"/>
            <a:r>
              <a:rPr lang="en-US" altLang="ja-JP" dirty="0" smtClean="0"/>
              <a:t>Most of</a:t>
            </a:r>
            <a:r>
              <a:rPr kumimoji="1" lang="en-US" altLang="ja-JP" dirty="0" smtClean="0"/>
              <a:t> </a:t>
            </a:r>
            <a:r>
              <a:rPr lang="en-US" altLang="ja-JP" dirty="0" smtClean="0"/>
              <a:t>U</a:t>
            </a:r>
            <a:r>
              <a:rPr kumimoji="1" lang="en-US" altLang="ja-JP" dirty="0" smtClean="0"/>
              <a:t>MP stars have [C/H]~ -1.5</a:t>
            </a:r>
          </a:p>
          <a:p>
            <a:pPr lvl="1"/>
            <a:r>
              <a:rPr lang="en-US" altLang="ja-JP" dirty="0" smtClean="0"/>
              <a:t>No UMP-s star </a:t>
            </a:r>
            <a:endParaRPr kumimoji="1" lang="ja-JP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05754"/>
            <a:ext cx="2900542" cy="4344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7080631" y="1836422"/>
            <a:ext cx="1544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Norris+ 2013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6675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56184"/>
            <a:ext cx="8229600" cy="5141168"/>
          </a:xfrm>
        </p:spPr>
        <p:txBody>
          <a:bodyPr>
            <a:normAutofit fontScale="55000" lnSpcReduction="20000"/>
          </a:bodyPr>
          <a:lstStyle/>
          <a:p>
            <a:r>
              <a:rPr lang="en-US" altLang="ja-JP" dirty="0" smtClean="0"/>
              <a:t>Do CEMP no stars originate from faint SN?</a:t>
            </a:r>
          </a:p>
          <a:p>
            <a:endParaRPr kumimoji="1" lang="en-US" altLang="ja-JP" dirty="0"/>
          </a:p>
          <a:p>
            <a:r>
              <a:rPr lang="en-US" altLang="ja-JP" dirty="0" smtClean="0"/>
              <a:t>Chemical evolution with faint SN</a:t>
            </a:r>
          </a:p>
          <a:p>
            <a:pPr lvl="1"/>
            <a:r>
              <a:rPr lang="en-US" altLang="ja-JP" dirty="0" smtClean="0"/>
              <a:t>Group II: OK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Group III: difficult to be [</a:t>
            </a:r>
            <a:r>
              <a:rPr lang="en-US" altLang="ja-JP" dirty="0">
                <a:solidFill>
                  <a:srgbClr val="FF0000"/>
                </a:solidFill>
              </a:rPr>
              <a:t>C/H</a:t>
            </a:r>
            <a:r>
              <a:rPr lang="en-US" altLang="ja-JP" dirty="0" smtClean="0">
                <a:solidFill>
                  <a:srgbClr val="FF0000"/>
                </a:solidFill>
              </a:rPr>
              <a:t>]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&gt; -2 </a:t>
            </a:r>
          </a:p>
          <a:p>
            <a:pPr lvl="2"/>
            <a:r>
              <a:rPr lang="en-US" altLang="ja-JP" dirty="0" smtClean="0"/>
              <a:t>Small mixing mass </a:t>
            </a:r>
            <a:r>
              <a:rPr lang="ja-JP" altLang="en-US" dirty="0" smtClean="0"/>
              <a:t>⇒　</a:t>
            </a:r>
            <a:r>
              <a:rPr lang="en-US" altLang="ja-JP" dirty="0" smtClean="0"/>
              <a:t>overproduction of UMP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Group I: [C/H] is much higher</a:t>
            </a:r>
          </a:p>
          <a:p>
            <a:pPr lvl="1"/>
            <a:r>
              <a:rPr lang="en-US" altLang="ja-JP" dirty="0" smtClean="0"/>
              <a:t>Majority of UMP star are</a:t>
            </a:r>
            <a:r>
              <a:rPr lang="ja-JP" altLang="en-US" dirty="0" smtClean="0"/>
              <a:t> </a:t>
            </a:r>
            <a:r>
              <a:rPr lang="en-US" altLang="ja-JP" dirty="0" smtClean="0"/>
              <a:t>C normal</a:t>
            </a:r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HMP star, UMP</a:t>
            </a:r>
            <a:r>
              <a:rPr lang="ja-JP" altLang="en-US" dirty="0" smtClean="0"/>
              <a:t> </a:t>
            </a:r>
            <a:r>
              <a:rPr lang="en-US" altLang="ja-JP" dirty="0" smtClean="0"/>
              <a:t>star </a:t>
            </a:r>
          </a:p>
          <a:p>
            <a:pPr lvl="1"/>
            <a:r>
              <a:rPr lang="en-US" altLang="ja-JP" u="sng" dirty="0" smtClean="0"/>
              <a:t>Faint SN scenario does NOT explains that</a:t>
            </a:r>
            <a:br>
              <a:rPr lang="en-US" altLang="ja-JP" u="sng" dirty="0" smtClean="0"/>
            </a:br>
            <a:r>
              <a:rPr lang="en-US" altLang="ja-JP" u="sng" dirty="0" smtClean="0"/>
              <a:t> most of the UMP stars are C-rich </a:t>
            </a:r>
          </a:p>
          <a:p>
            <a:pPr lvl="2"/>
            <a:r>
              <a:rPr kumimoji="1" lang="en-US" altLang="ja-JP" dirty="0" smtClean="0"/>
              <a:t>Low mass star formation criterion ? (Chiaki+ 2017)</a:t>
            </a:r>
            <a:endParaRPr kumimoji="1" lang="en-US" altLang="ja-JP" dirty="0"/>
          </a:p>
          <a:p>
            <a:pPr lvl="1"/>
            <a:r>
              <a:rPr kumimoji="1" lang="en-US" altLang="ja-JP" dirty="0" smtClean="0"/>
              <a:t>There should be also normal SN at [Fe/H]&lt;-4</a:t>
            </a:r>
          </a:p>
          <a:p>
            <a:pPr lvl="2"/>
            <a:r>
              <a:rPr kumimoji="1" lang="en-US" altLang="ja-JP" dirty="0" smtClean="0"/>
              <a:t>MDF, </a:t>
            </a:r>
            <a:r>
              <a:rPr lang="en-US" altLang="ja-JP" dirty="0" smtClean="0"/>
              <a:t>C-normal UMP stars</a:t>
            </a:r>
          </a:p>
          <a:p>
            <a:endParaRPr lang="en-US" altLang="ja-JP" dirty="0"/>
          </a:p>
          <a:p>
            <a:r>
              <a:rPr lang="en-US" altLang="ja-JP" dirty="0" smtClean="0"/>
              <a:t>Binary scenario </a:t>
            </a:r>
            <a:r>
              <a:rPr lang="ja-JP" altLang="en-US" dirty="0" smtClean="0"/>
              <a:t>　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[C/Fe] increase without change of [Fe/H]</a:t>
            </a:r>
          </a:p>
          <a:p>
            <a:pPr lvl="1"/>
            <a:r>
              <a:rPr lang="en-US" altLang="ja-JP" dirty="0" smtClean="0"/>
              <a:t>P ~  10</a:t>
            </a:r>
            <a:r>
              <a:rPr lang="en-US" altLang="ja-JP" baseline="30000" dirty="0" smtClean="0"/>
              <a:t>4.5</a:t>
            </a:r>
            <a:r>
              <a:rPr lang="ja-JP" altLang="en-US" dirty="0" smtClean="0"/>
              <a:t> </a:t>
            </a:r>
            <a:r>
              <a:rPr lang="en-US" altLang="ja-JP" dirty="0" smtClean="0"/>
              <a:t>day, </a:t>
            </a:r>
            <a:r>
              <a:rPr lang="en-US" altLang="ja-JP" i="1" dirty="0" smtClean="0"/>
              <a:t>σ</a:t>
            </a:r>
            <a:r>
              <a:rPr lang="en-US" altLang="ja-JP" dirty="0" smtClean="0"/>
              <a:t> = 0.</a:t>
            </a:r>
            <a:r>
              <a:rPr lang="en-US" altLang="ja-JP" dirty="0"/>
              <a:t>5</a:t>
            </a:r>
            <a:endParaRPr lang="en-US" altLang="ja-JP" dirty="0" smtClean="0"/>
          </a:p>
          <a:p>
            <a:r>
              <a:rPr lang="en-US" altLang="ja-JP" dirty="0" err="1" smtClean="0"/>
              <a:t>Spinstar</a:t>
            </a:r>
            <a:r>
              <a:rPr lang="en-US" altLang="ja-JP" dirty="0" smtClean="0"/>
              <a:t> </a:t>
            </a:r>
            <a:r>
              <a:rPr lang="en-US" altLang="ja-JP" dirty="0"/>
              <a:t>?</a:t>
            </a:r>
            <a:endParaRPr lang="en-US" altLang="ja-JP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044608" y="3249850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Faint supernova </a:t>
            </a:r>
            <a:r>
              <a:rPr kumimoji="1" lang="ja-JP" altLang="en-US" dirty="0" smtClean="0"/>
              <a:t>も</a:t>
            </a:r>
            <a:endParaRPr kumimoji="1" lang="en-US" altLang="ja-JP" dirty="0" smtClean="0"/>
          </a:p>
          <a:p>
            <a:r>
              <a:rPr lang="ja-JP" altLang="en-US" dirty="0" smtClean="0"/>
              <a:t>問題あり</a:t>
            </a:r>
            <a:endParaRPr lang="en-US" altLang="ja-JP" dirty="0" smtClean="0"/>
          </a:p>
          <a:p>
            <a:r>
              <a:rPr lang="ja-JP" altLang="en-US" dirty="0" smtClean="0"/>
              <a:t>（少なくとも、かなり </a:t>
            </a:r>
            <a:r>
              <a:rPr lang="en-US" altLang="ja-JP" dirty="0" smtClean="0"/>
              <a:t>fine tuning </a:t>
            </a:r>
            <a:r>
              <a:rPr lang="ja-JP" altLang="en-US" dirty="0" smtClean="0"/>
              <a:t>が必要）</a:t>
            </a:r>
            <a:endParaRPr kumimoji="1" lang="en-US" altLang="ja-JP" dirty="0"/>
          </a:p>
        </p:txBody>
      </p:sp>
      <p:sp>
        <p:nvSpPr>
          <p:cNvPr id="5" name="右中かっこ 4"/>
          <p:cNvSpPr/>
          <p:nvPr/>
        </p:nvSpPr>
        <p:spPr>
          <a:xfrm>
            <a:off x="9684568" y="2276872"/>
            <a:ext cx="360040" cy="273630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93" y="1700808"/>
            <a:ext cx="2951806" cy="242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611" y="4221088"/>
            <a:ext cx="3153555" cy="208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447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Subclasses of CEMP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(I)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85313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altLang="ja-JP" dirty="0" smtClean="0"/>
              <a:t>S-process</a:t>
            </a:r>
            <a:r>
              <a:rPr lang="ja-JP" altLang="en-US" dirty="0" smtClean="0"/>
              <a:t> </a:t>
            </a:r>
            <a:r>
              <a:rPr lang="en-US" altLang="ja-JP" dirty="0" smtClean="0"/>
              <a:t>elements (Ba)</a:t>
            </a:r>
            <a:endParaRPr kumimoji="1" lang="en-US" altLang="ja-JP" dirty="0" smtClean="0"/>
          </a:p>
          <a:p>
            <a:r>
              <a:rPr kumimoji="1" lang="en-US" altLang="ja-JP" dirty="0" smtClean="0">
                <a:solidFill>
                  <a:srgbClr val="0070C0"/>
                </a:solidFill>
              </a:rPr>
              <a:t>CEMP-s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([Ba/Fe]&gt;+0.5)</a:t>
            </a:r>
            <a:endParaRPr lang="en-US" altLang="ja-JP" dirty="0"/>
          </a:p>
          <a:p>
            <a:pPr lvl="1"/>
            <a:r>
              <a:rPr lang="en-US" altLang="ja-JP" dirty="0" smtClean="0"/>
              <a:t>Binary 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Mass transfer from intermediate mass companions </a:t>
            </a:r>
            <a:br>
              <a:rPr lang="en-US" altLang="ja-JP" dirty="0" smtClean="0"/>
            </a:br>
            <a:r>
              <a:rPr lang="en-US" altLang="ja-JP" dirty="0" smtClean="0"/>
              <a:t> </a:t>
            </a: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CH star 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r>
              <a:rPr lang="en-US" altLang="ja-JP" dirty="0" smtClean="0">
                <a:solidFill>
                  <a:srgbClr val="FF0000"/>
                </a:solidFill>
              </a:rPr>
              <a:t>CEMP-no </a:t>
            </a:r>
          </a:p>
          <a:p>
            <a:pPr lvl="1"/>
            <a:r>
              <a:rPr lang="en-US" altLang="ja-JP" dirty="0" smtClean="0"/>
              <a:t>Lower metallicity </a:t>
            </a:r>
            <a:endParaRPr kumimoji="1" lang="en-US" altLang="ja-JP" dirty="0"/>
          </a:p>
          <a:p>
            <a:pPr lvl="1"/>
            <a:r>
              <a:rPr lang="en-US" altLang="ja-JP" dirty="0" smtClean="0"/>
              <a:t>Binary fraction is</a:t>
            </a:r>
            <a:br>
              <a:rPr lang="en-US" altLang="ja-JP" dirty="0" smtClean="0"/>
            </a:br>
            <a:r>
              <a:rPr lang="en-US" altLang="ja-JP" dirty="0" smtClean="0"/>
              <a:t>similar to normal stars</a:t>
            </a:r>
          </a:p>
          <a:p>
            <a:pPr lvl="1"/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kumimoji="1" lang="en-US" altLang="ja-JP" dirty="0" smtClean="0"/>
              <a:t>Detailed classification</a:t>
            </a:r>
          </a:p>
          <a:p>
            <a:pPr lvl="1"/>
            <a:r>
              <a:rPr kumimoji="1" lang="en-US" altLang="ja-JP" dirty="0" smtClean="0"/>
              <a:t>CEMP-r</a:t>
            </a:r>
          </a:p>
          <a:p>
            <a:pPr lvl="2"/>
            <a:r>
              <a:rPr kumimoji="1" lang="en-US" altLang="ja-JP" dirty="0" smtClean="0"/>
              <a:t>R-process</a:t>
            </a:r>
          </a:p>
          <a:p>
            <a:pPr lvl="1"/>
            <a:r>
              <a:rPr lang="en-US" altLang="ja-JP" dirty="0" smtClean="0"/>
              <a:t>CEMP-</a:t>
            </a:r>
            <a:r>
              <a:rPr lang="en-US" altLang="ja-JP" dirty="0" err="1" smtClean="0"/>
              <a:t>rs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S-process </a:t>
            </a:r>
            <a:r>
              <a:rPr lang="en-US" altLang="ja-JP" dirty="0"/>
              <a:t>&amp;</a:t>
            </a:r>
            <a:r>
              <a:rPr lang="ja-JP" altLang="en-US" dirty="0" smtClean="0"/>
              <a:t> </a:t>
            </a:r>
            <a:r>
              <a:rPr lang="en-US" altLang="ja-JP" dirty="0" smtClean="0"/>
              <a:t>r-process </a:t>
            </a:r>
          </a:p>
          <a:p>
            <a:pPr lvl="1"/>
            <a:r>
              <a:rPr lang="en-US" altLang="ja-JP" dirty="0"/>
              <a:t>CEMP-low </a:t>
            </a:r>
            <a:r>
              <a:rPr lang="en-US" altLang="ja-JP" dirty="0" smtClean="0"/>
              <a:t>s</a:t>
            </a:r>
          </a:p>
          <a:p>
            <a:pPr lvl="2"/>
            <a:r>
              <a:rPr lang="en-US" altLang="ja-JP" dirty="0" smtClean="0"/>
              <a:t>[Ba/Fe]&lt;0.5</a:t>
            </a:r>
          </a:p>
          <a:p>
            <a:pPr lvl="2"/>
            <a:r>
              <a:rPr lang="en-US" altLang="ja-JP" dirty="0" smtClean="0"/>
              <a:t>[Ba/</a:t>
            </a:r>
            <a:r>
              <a:rPr lang="en-US" altLang="ja-JP" dirty="0" err="1" smtClean="0"/>
              <a:t>Eu</a:t>
            </a:r>
            <a:r>
              <a:rPr lang="en-US" altLang="ja-JP" dirty="0" smtClean="0"/>
              <a:t>]:</a:t>
            </a:r>
            <a:r>
              <a:rPr lang="ja-JP" altLang="en-US" dirty="0" smtClean="0"/>
              <a:t> </a:t>
            </a:r>
            <a:r>
              <a:rPr lang="en-US" altLang="ja-JP" dirty="0" smtClean="0"/>
              <a:t>s-process like</a:t>
            </a:r>
          </a:p>
          <a:p>
            <a:pPr lvl="2"/>
            <a:endParaRPr lang="en-US" altLang="ja-JP" dirty="0"/>
          </a:p>
          <a:p>
            <a:pPr lvl="1"/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869160"/>
            <a:ext cx="2499937" cy="188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220072" y="450912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Masseron</a:t>
            </a:r>
            <a:r>
              <a:rPr kumimoji="1" lang="en-US" altLang="ja-JP" dirty="0" smtClean="0"/>
              <a:t>+ 2009</a:t>
            </a:r>
            <a:endParaRPr kumimoji="1" lang="ja-JP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454667"/>
            <a:ext cx="2013103" cy="301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sagadatabase.jp/Retrieval/images/cgisess_520d151f073249f192bd0ac9a3b65aa6.png?15162430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610" y="1601431"/>
            <a:ext cx="3153267" cy="236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円/楕円 4"/>
          <p:cNvSpPr/>
          <p:nvPr/>
        </p:nvSpPr>
        <p:spPr>
          <a:xfrm>
            <a:off x="5364088" y="2713331"/>
            <a:ext cx="1080120" cy="6436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 rot="19690230">
            <a:off x="5267190" y="1872453"/>
            <a:ext cx="1170964" cy="594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627937" y="1085335"/>
            <a:ext cx="1544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Norris+ 2013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90974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Subclasses </a:t>
            </a:r>
            <a:r>
              <a:rPr lang="en-US" altLang="ja-JP" dirty="0"/>
              <a:t>of CEMP</a:t>
            </a:r>
            <a:r>
              <a:rPr lang="ja-JP" altLang="en-US" dirty="0"/>
              <a:t> </a:t>
            </a:r>
            <a:r>
              <a:rPr lang="en-US" altLang="ja-JP" dirty="0" smtClean="0"/>
              <a:t>(</a:t>
            </a:r>
            <a:r>
              <a:rPr lang="en-US" altLang="ja-JP" dirty="0"/>
              <a:t>II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Group I </a:t>
            </a:r>
            <a:endParaRPr lang="en-US" altLang="ja-JP" dirty="0"/>
          </a:p>
          <a:p>
            <a:pPr lvl="1"/>
            <a:r>
              <a:rPr kumimoji="1" lang="en-US" altLang="ja-JP" dirty="0" smtClean="0"/>
              <a:t>CEMP-s</a:t>
            </a:r>
          </a:p>
          <a:p>
            <a:pPr lvl="1"/>
            <a:r>
              <a:rPr lang="en-US" altLang="ja-JP" dirty="0" smtClean="0"/>
              <a:t>CEMP-no</a:t>
            </a:r>
          </a:p>
          <a:p>
            <a:pPr lvl="1"/>
            <a:endParaRPr lang="en-US" altLang="ja-JP" dirty="0"/>
          </a:p>
          <a:p>
            <a:r>
              <a:rPr kumimoji="1" lang="en-US" altLang="ja-JP" dirty="0" smtClean="0"/>
              <a:t>Group II</a:t>
            </a:r>
          </a:p>
          <a:p>
            <a:pPr lvl="1"/>
            <a:r>
              <a:rPr lang="en-US" altLang="ja-JP" dirty="0" smtClean="0"/>
              <a:t>UMP, HMP</a:t>
            </a:r>
          </a:p>
          <a:p>
            <a:pPr lvl="1"/>
            <a:endParaRPr lang="en-US" altLang="ja-JP" dirty="0"/>
          </a:p>
          <a:p>
            <a:r>
              <a:rPr kumimoji="1" lang="en-US" altLang="ja-JP" dirty="0" smtClean="0"/>
              <a:t>Group III </a:t>
            </a:r>
            <a:endParaRPr lang="en-US" altLang="ja-JP" dirty="0"/>
          </a:p>
          <a:p>
            <a:pPr lvl="1"/>
            <a:r>
              <a:rPr kumimoji="1" lang="en-US" altLang="ja-JP" dirty="0" smtClean="0"/>
              <a:t>CEMP-no</a:t>
            </a:r>
          </a:p>
          <a:p>
            <a:pPr lvl="1"/>
            <a:r>
              <a:rPr lang="en-US" altLang="ja-JP" dirty="0" smtClean="0"/>
              <a:t>[C/Fe] ~ 1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930" y="1700808"/>
            <a:ext cx="5527839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285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Origin of CEMP-no stars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ja-JP" dirty="0" smtClean="0"/>
              <a:t>Binary scenario</a:t>
            </a:r>
          </a:p>
          <a:p>
            <a:pPr lvl="1"/>
            <a:r>
              <a:rPr lang="en-US" altLang="ja-JP" dirty="0" smtClean="0"/>
              <a:t>Mass transfer from intermediate</a:t>
            </a:r>
            <a:r>
              <a:rPr lang="ja-JP" altLang="en-US" dirty="0" smtClean="0"/>
              <a:t>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mass</a:t>
            </a:r>
            <a:r>
              <a:rPr lang="ja-JP" altLang="en-US" dirty="0" smtClean="0"/>
              <a:t> </a:t>
            </a:r>
            <a:r>
              <a:rPr lang="en-US" altLang="ja-JP" dirty="0" smtClean="0"/>
              <a:t>companion stars </a:t>
            </a:r>
          </a:p>
          <a:p>
            <a:pPr lvl="1"/>
            <a:r>
              <a:rPr kumimoji="1" lang="en-US" altLang="ja-JP" dirty="0"/>
              <a:t>(</a:t>
            </a:r>
            <a:r>
              <a:rPr kumimoji="1" lang="en-US" altLang="ja-JP" dirty="0" smtClean="0"/>
              <a:t>CEMP-s, CH star)</a:t>
            </a:r>
          </a:p>
          <a:p>
            <a:pPr lvl="1"/>
            <a:endParaRPr kumimoji="1" lang="en-US" altLang="ja-JP" dirty="0"/>
          </a:p>
          <a:p>
            <a:r>
              <a:rPr lang="en-US" altLang="ja-JP" dirty="0" smtClean="0"/>
              <a:t>Faint supernova scenario</a:t>
            </a:r>
          </a:p>
          <a:p>
            <a:pPr lvl="1"/>
            <a:r>
              <a:rPr lang="en-US" altLang="ja-JP" dirty="0" smtClean="0"/>
              <a:t>Supernovae eject </a:t>
            </a:r>
            <a:br>
              <a:rPr lang="en-US" altLang="ja-JP" dirty="0" smtClean="0"/>
            </a:br>
            <a:r>
              <a:rPr lang="en-US" altLang="ja-JP" dirty="0" smtClean="0"/>
              <a:t>carbon-enhanced matter</a:t>
            </a:r>
          </a:p>
          <a:p>
            <a:pPr lvl="1"/>
            <a:r>
              <a:rPr kumimoji="1" lang="en-US" altLang="ja-JP" dirty="0" smtClean="0"/>
              <a:t>Mixing fallback </a:t>
            </a:r>
          </a:p>
          <a:p>
            <a:pPr lvl="1"/>
            <a:endParaRPr kumimoji="1" lang="en-US" altLang="ja-JP" dirty="0"/>
          </a:p>
          <a:p>
            <a:r>
              <a:rPr lang="en-US" altLang="ja-JP" dirty="0" err="1" smtClean="0"/>
              <a:t>Spinstar</a:t>
            </a:r>
            <a:r>
              <a:rPr lang="en-US" altLang="ja-JP" dirty="0" smtClean="0"/>
              <a:t> scenario</a:t>
            </a:r>
          </a:p>
          <a:p>
            <a:pPr lvl="1"/>
            <a:r>
              <a:rPr lang="en-US" altLang="ja-JP" dirty="0" smtClean="0"/>
              <a:t>C-rich stellar w</a:t>
            </a:r>
            <a:r>
              <a:rPr kumimoji="1" lang="en-US" altLang="ja-JP" dirty="0" smtClean="0"/>
              <a:t>ind from</a:t>
            </a:r>
            <a:br>
              <a:rPr kumimoji="1" lang="en-US" altLang="ja-JP" dirty="0" smtClean="0"/>
            </a:br>
            <a:r>
              <a:rPr kumimoji="1" lang="en-US" altLang="ja-JP" dirty="0" smtClean="0"/>
              <a:t> rotating massive star</a:t>
            </a:r>
            <a:endParaRPr kumimoji="1" lang="ja-JP" altLang="en-US" dirty="0"/>
          </a:p>
        </p:txBody>
      </p:sp>
      <p:sp>
        <p:nvSpPr>
          <p:cNvPr id="5" name="AutoShape 67"/>
          <p:cNvSpPr>
            <a:spLocks noChangeArrowheads="1"/>
          </p:cNvSpPr>
          <p:nvPr/>
        </p:nvSpPr>
        <p:spPr bwMode="auto">
          <a:xfrm>
            <a:off x="6977690" y="1493033"/>
            <a:ext cx="1473281" cy="1463495"/>
          </a:xfrm>
          <a:prstGeom prst="star24">
            <a:avLst>
              <a:gd name="adj" fmla="val 4137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ja-JP" altLang="ja-JP"/>
          </a:p>
        </p:txBody>
      </p:sp>
      <p:sp>
        <p:nvSpPr>
          <p:cNvPr id="6" name="Oval 24"/>
          <p:cNvSpPr>
            <a:spLocks noChangeArrowheads="1"/>
          </p:cNvSpPr>
          <p:nvPr/>
        </p:nvSpPr>
        <p:spPr bwMode="auto">
          <a:xfrm rot="21150293">
            <a:off x="5772279" y="1864624"/>
            <a:ext cx="2009019" cy="823216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ja-JP" altLang="ja-JP"/>
          </a:p>
        </p:txBody>
      </p:sp>
      <p:sp>
        <p:nvSpPr>
          <p:cNvPr id="7" name="Oval 35"/>
          <p:cNvSpPr>
            <a:spLocks noChangeArrowheads="1"/>
          </p:cNvSpPr>
          <p:nvPr/>
        </p:nvSpPr>
        <p:spPr bwMode="auto">
          <a:xfrm>
            <a:off x="7111625" y="1584501"/>
            <a:ext cx="1205412" cy="1234824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b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ja-JP"/>
              <a:t>H</a:t>
            </a:r>
          </a:p>
        </p:txBody>
      </p:sp>
      <p:sp>
        <p:nvSpPr>
          <p:cNvPr id="8" name="Oval 54"/>
          <p:cNvSpPr>
            <a:spLocks noChangeArrowheads="1"/>
          </p:cNvSpPr>
          <p:nvPr/>
        </p:nvSpPr>
        <p:spPr bwMode="auto">
          <a:xfrm>
            <a:off x="7334849" y="1813173"/>
            <a:ext cx="758963" cy="77748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ja-JP" altLang="ja-JP"/>
          </a:p>
        </p:txBody>
      </p:sp>
      <p:grpSp>
        <p:nvGrpSpPr>
          <p:cNvPr id="16" name="Group 25"/>
          <p:cNvGrpSpPr>
            <a:grpSpLocks/>
          </p:cNvGrpSpPr>
          <p:nvPr/>
        </p:nvGrpSpPr>
        <p:grpSpPr bwMode="auto">
          <a:xfrm>
            <a:off x="5281185" y="2041844"/>
            <a:ext cx="803608" cy="823216"/>
            <a:chOff x="624" y="1440"/>
            <a:chExt cx="864" cy="864"/>
          </a:xfrm>
        </p:grpSpPr>
        <p:sp>
          <p:nvSpPr>
            <p:cNvPr id="39" name="AutoShape 26"/>
            <p:cNvSpPr>
              <a:spLocks noChangeArrowheads="1"/>
            </p:cNvSpPr>
            <p:nvPr/>
          </p:nvSpPr>
          <p:spPr bwMode="auto">
            <a:xfrm>
              <a:off x="624" y="1440"/>
              <a:ext cx="864" cy="864"/>
            </a:xfrm>
            <a:prstGeom prst="star32">
              <a:avLst>
                <a:gd name="adj" fmla="val 45657"/>
              </a:avLst>
            </a:prstGeom>
            <a:solidFill>
              <a:srgbClr val="FFFF00"/>
            </a:solidFill>
            <a:ln w="12700" cap="sq">
              <a:solidFill>
                <a:schemeClr val="accent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ja-JP" altLang="ja-JP"/>
            </a:p>
          </p:txBody>
        </p:sp>
        <p:sp>
          <p:nvSpPr>
            <p:cNvPr id="40" name="Oval 27"/>
            <p:cNvSpPr>
              <a:spLocks noChangeArrowheads="1"/>
            </p:cNvSpPr>
            <p:nvPr/>
          </p:nvSpPr>
          <p:spPr bwMode="auto">
            <a:xfrm>
              <a:off x="728" y="1544"/>
              <a:ext cx="656" cy="656"/>
            </a:xfrm>
            <a:prstGeom prst="ellipse">
              <a:avLst/>
            </a:prstGeom>
            <a:solidFill>
              <a:srgbClr val="FFFF00"/>
            </a:solidFill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ja-JP" altLang="ja-JP"/>
            </a:p>
          </p:txBody>
        </p:sp>
        <p:sp>
          <p:nvSpPr>
            <p:cNvPr id="41" name="Freeform 28"/>
            <p:cNvSpPr>
              <a:spLocks/>
            </p:cNvSpPr>
            <p:nvPr/>
          </p:nvSpPr>
          <p:spPr bwMode="auto">
            <a:xfrm flipV="1">
              <a:off x="912" y="2016"/>
              <a:ext cx="277" cy="50"/>
            </a:xfrm>
            <a:custGeom>
              <a:avLst/>
              <a:gdLst>
                <a:gd name="T0" fmla="*/ 0 w 384"/>
                <a:gd name="T1" fmla="*/ 56 h 48"/>
                <a:gd name="T2" fmla="*/ 52 w 384"/>
                <a:gd name="T3" fmla="*/ 0 h 48"/>
                <a:gd name="T4" fmla="*/ 104 w 384"/>
                <a:gd name="T5" fmla="*/ 56 h 48"/>
                <a:gd name="T6" fmla="*/ 0 60000 65536"/>
                <a:gd name="T7" fmla="*/ 0 60000 65536"/>
                <a:gd name="T8" fmla="*/ 0 60000 65536"/>
                <a:gd name="T9" fmla="*/ 0 w 384"/>
                <a:gd name="T10" fmla="*/ 0 h 48"/>
                <a:gd name="T11" fmla="*/ 384 w 384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48">
                  <a:moveTo>
                    <a:pt x="0" y="48"/>
                  </a:moveTo>
                  <a:cubicBezTo>
                    <a:pt x="64" y="24"/>
                    <a:pt x="128" y="0"/>
                    <a:pt x="192" y="0"/>
                  </a:cubicBezTo>
                  <a:cubicBezTo>
                    <a:pt x="256" y="0"/>
                    <a:pt x="352" y="40"/>
                    <a:pt x="384" y="48"/>
                  </a:cubicBezTo>
                </a:path>
              </a:pathLst>
            </a:custGeom>
            <a:solidFill>
              <a:srgbClr val="CC0000"/>
            </a:solidFill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ja-JP" altLang="ja-JP"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>
              <a:off x="831" y="1716"/>
              <a:ext cx="173" cy="70"/>
            </a:xfrm>
            <a:custGeom>
              <a:avLst/>
              <a:gdLst>
                <a:gd name="T0" fmla="*/ 127 w 192"/>
                <a:gd name="T1" fmla="*/ 20 h 56"/>
                <a:gd name="T2" fmla="*/ 63 w 192"/>
                <a:gd name="T3" fmla="*/ 20 h 56"/>
                <a:gd name="T4" fmla="*/ 0 w 192"/>
                <a:gd name="T5" fmla="*/ 138 h 56"/>
                <a:gd name="T6" fmla="*/ 0 60000 65536"/>
                <a:gd name="T7" fmla="*/ 0 60000 65536"/>
                <a:gd name="T8" fmla="*/ 0 60000 65536"/>
                <a:gd name="T9" fmla="*/ 0 w 192"/>
                <a:gd name="T10" fmla="*/ 0 h 56"/>
                <a:gd name="T11" fmla="*/ 192 w 192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56">
                  <a:moveTo>
                    <a:pt x="192" y="8"/>
                  </a:moveTo>
                  <a:cubicBezTo>
                    <a:pt x="160" y="4"/>
                    <a:pt x="128" y="0"/>
                    <a:pt x="96" y="8"/>
                  </a:cubicBezTo>
                  <a:cubicBezTo>
                    <a:pt x="64" y="16"/>
                    <a:pt x="32" y="36"/>
                    <a:pt x="0" y="56"/>
                  </a:cubicBezTo>
                </a:path>
              </a:pathLst>
            </a:custGeom>
            <a:noFill/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ja-JP" altLang="ja-JP"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-617851">
              <a:off x="831" y="1716"/>
              <a:ext cx="173" cy="70"/>
            </a:xfrm>
            <a:custGeom>
              <a:avLst/>
              <a:gdLst>
                <a:gd name="T0" fmla="*/ 127 w 192"/>
                <a:gd name="T1" fmla="*/ 20 h 56"/>
                <a:gd name="T2" fmla="*/ 63 w 192"/>
                <a:gd name="T3" fmla="*/ 20 h 56"/>
                <a:gd name="T4" fmla="*/ 0 w 192"/>
                <a:gd name="T5" fmla="*/ 138 h 56"/>
                <a:gd name="T6" fmla="*/ 0 60000 65536"/>
                <a:gd name="T7" fmla="*/ 0 60000 65536"/>
                <a:gd name="T8" fmla="*/ 0 60000 65536"/>
                <a:gd name="T9" fmla="*/ 0 w 192"/>
                <a:gd name="T10" fmla="*/ 0 h 56"/>
                <a:gd name="T11" fmla="*/ 192 w 192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56">
                  <a:moveTo>
                    <a:pt x="192" y="8"/>
                  </a:moveTo>
                  <a:cubicBezTo>
                    <a:pt x="160" y="4"/>
                    <a:pt x="128" y="0"/>
                    <a:pt x="96" y="8"/>
                  </a:cubicBezTo>
                  <a:cubicBezTo>
                    <a:pt x="64" y="16"/>
                    <a:pt x="32" y="36"/>
                    <a:pt x="0" y="56"/>
                  </a:cubicBezTo>
                </a:path>
              </a:pathLst>
            </a:cu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ja-JP" altLang="ja-JP"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>
              <a:off x="1108" y="1711"/>
              <a:ext cx="173" cy="40"/>
            </a:xfrm>
            <a:custGeom>
              <a:avLst/>
              <a:gdLst>
                <a:gd name="T0" fmla="*/ 0 w 240"/>
                <a:gd name="T1" fmla="*/ 2 h 56"/>
                <a:gd name="T2" fmla="*/ 13 w 240"/>
                <a:gd name="T3" fmla="*/ 2 h 56"/>
                <a:gd name="T4" fmla="*/ 39 w 240"/>
                <a:gd name="T5" fmla="*/ 2 h 56"/>
                <a:gd name="T6" fmla="*/ 65 w 240"/>
                <a:gd name="T7" fmla="*/ 15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56"/>
                <a:gd name="T14" fmla="*/ 240 w 240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56">
                  <a:moveTo>
                    <a:pt x="0" y="8"/>
                  </a:moveTo>
                  <a:cubicBezTo>
                    <a:pt x="12" y="8"/>
                    <a:pt x="24" y="8"/>
                    <a:pt x="48" y="8"/>
                  </a:cubicBezTo>
                  <a:cubicBezTo>
                    <a:pt x="72" y="8"/>
                    <a:pt x="112" y="0"/>
                    <a:pt x="144" y="8"/>
                  </a:cubicBezTo>
                  <a:cubicBezTo>
                    <a:pt x="176" y="16"/>
                    <a:pt x="208" y="36"/>
                    <a:pt x="240" y="56"/>
                  </a:cubicBezTo>
                </a:path>
              </a:pathLst>
            </a:custGeom>
            <a:noFill/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ja-JP" altLang="ja-JP"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468196">
              <a:off x="1108" y="1716"/>
              <a:ext cx="173" cy="41"/>
            </a:xfrm>
            <a:custGeom>
              <a:avLst/>
              <a:gdLst>
                <a:gd name="T0" fmla="*/ 0 w 240"/>
                <a:gd name="T1" fmla="*/ 2 h 56"/>
                <a:gd name="T2" fmla="*/ 13 w 240"/>
                <a:gd name="T3" fmla="*/ 2 h 56"/>
                <a:gd name="T4" fmla="*/ 39 w 240"/>
                <a:gd name="T5" fmla="*/ 2 h 56"/>
                <a:gd name="T6" fmla="*/ 65 w 240"/>
                <a:gd name="T7" fmla="*/ 16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56"/>
                <a:gd name="T14" fmla="*/ 240 w 240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56">
                  <a:moveTo>
                    <a:pt x="0" y="8"/>
                  </a:moveTo>
                  <a:cubicBezTo>
                    <a:pt x="12" y="8"/>
                    <a:pt x="24" y="8"/>
                    <a:pt x="48" y="8"/>
                  </a:cubicBezTo>
                  <a:cubicBezTo>
                    <a:pt x="72" y="8"/>
                    <a:pt x="112" y="0"/>
                    <a:pt x="144" y="8"/>
                  </a:cubicBezTo>
                  <a:cubicBezTo>
                    <a:pt x="176" y="16"/>
                    <a:pt x="208" y="36"/>
                    <a:pt x="240" y="56"/>
                  </a:cubicBezTo>
                </a:path>
              </a:pathLst>
            </a:cu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ja-JP" altLang="ja-JP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935" y="1786"/>
              <a:ext cx="69" cy="69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ja-JP" altLang="ja-JP"/>
            </a:p>
          </p:txBody>
        </p:sp>
        <p:sp>
          <p:nvSpPr>
            <p:cNvPr id="47" name="Oval 34"/>
            <p:cNvSpPr>
              <a:spLocks noChangeArrowheads="1"/>
            </p:cNvSpPr>
            <p:nvPr/>
          </p:nvSpPr>
          <p:spPr bwMode="auto">
            <a:xfrm>
              <a:off x="1177" y="1786"/>
              <a:ext cx="69" cy="69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ja-JP" altLang="ja-JP"/>
            </a:p>
          </p:txBody>
        </p:sp>
      </p:grpSp>
      <p:sp>
        <p:nvSpPr>
          <p:cNvPr id="17" name="AutoShape 37"/>
          <p:cNvSpPr>
            <a:spLocks noChangeArrowheads="1"/>
          </p:cNvSpPr>
          <p:nvPr/>
        </p:nvSpPr>
        <p:spPr bwMode="auto">
          <a:xfrm>
            <a:off x="7602718" y="1675970"/>
            <a:ext cx="312514" cy="228671"/>
          </a:xfrm>
          <a:prstGeom prst="curvedUpArrow">
            <a:avLst>
              <a:gd name="adj1" fmla="val 28000"/>
              <a:gd name="adj2" fmla="val 56000"/>
              <a:gd name="adj3" fmla="val 33333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ja-JP" altLang="ja-JP"/>
          </a:p>
        </p:txBody>
      </p:sp>
      <p:grpSp>
        <p:nvGrpSpPr>
          <p:cNvPr id="18" name="Group 83"/>
          <p:cNvGrpSpPr>
            <a:grpSpLocks/>
          </p:cNvGrpSpPr>
          <p:nvPr/>
        </p:nvGrpSpPr>
        <p:grpSpPr bwMode="auto">
          <a:xfrm>
            <a:off x="5325830" y="1675970"/>
            <a:ext cx="3616235" cy="1189090"/>
            <a:chOff x="720" y="-240"/>
            <a:chExt cx="3888" cy="1248"/>
          </a:xfrm>
        </p:grpSpPr>
        <p:grpSp>
          <p:nvGrpSpPr>
            <p:cNvPr id="28" name="Group 66"/>
            <p:cNvGrpSpPr>
              <a:grpSpLocks/>
            </p:cNvGrpSpPr>
            <p:nvPr/>
          </p:nvGrpSpPr>
          <p:grpSpPr bwMode="auto">
            <a:xfrm flipH="1">
              <a:off x="3888" y="-240"/>
              <a:ext cx="720" cy="1200"/>
              <a:chOff x="1296" y="2880"/>
              <a:chExt cx="672" cy="1200"/>
            </a:xfrm>
          </p:grpSpPr>
          <p:sp>
            <p:nvSpPr>
              <p:cNvPr id="36" name="AutoShape 63"/>
              <p:cNvSpPr>
                <a:spLocks noChangeArrowheads="1"/>
              </p:cNvSpPr>
              <p:nvPr/>
            </p:nvSpPr>
            <p:spPr bwMode="auto">
              <a:xfrm rot="1494922">
                <a:off x="1392" y="2880"/>
                <a:ext cx="480" cy="144"/>
              </a:xfrm>
              <a:prstGeom prst="leftArrow">
                <a:avLst>
                  <a:gd name="adj1" fmla="val 50000"/>
                  <a:gd name="adj2" fmla="val 83333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ja-JP" altLang="ja-JP"/>
              </a:p>
            </p:txBody>
          </p:sp>
          <p:sp>
            <p:nvSpPr>
              <p:cNvPr id="37" name="AutoShape 64"/>
              <p:cNvSpPr>
                <a:spLocks noChangeArrowheads="1"/>
              </p:cNvSpPr>
              <p:nvPr/>
            </p:nvSpPr>
            <p:spPr bwMode="auto">
              <a:xfrm>
                <a:off x="1296" y="3360"/>
                <a:ext cx="480" cy="144"/>
              </a:xfrm>
              <a:prstGeom prst="leftArrow">
                <a:avLst>
                  <a:gd name="adj1" fmla="val 50000"/>
                  <a:gd name="adj2" fmla="val 83333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ja-JP" altLang="ja-JP"/>
              </a:p>
            </p:txBody>
          </p:sp>
          <p:sp>
            <p:nvSpPr>
              <p:cNvPr id="38" name="AutoShape 65"/>
              <p:cNvSpPr>
                <a:spLocks noChangeArrowheads="1"/>
              </p:cNvSpPr>
              <p:nvPr/>
            </p:nvSpPr>
            <p:spPr bwMode="auto">
              <a:xfrm rot="-1232135">
                <a:off x="1488" y="3936"/>
                <a:ext cx="480" cy="144"/>
              </a:xfrm>
              <a:prstGeom prst="leftArrow">
                <a:avLst>
                  <a:gd name="adj1" fmla="val 50000"/>
                  <a:gd name="adj2" fmla="val 83333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ja-JP" altLang="ja-JP"/>
              </a:p>
            </p:txBody>
          </p:sp>
        </p:grpSp>
        <p:grpSp>
          <p:nvGrpSpPr>
            <p:cNvPr id="29" name="Group 39"/>
            <p:cNvGrpSpPr>
              <a:grpSpLocks/>
            </p:cNvGrpSpPr>
            <p:nvPr/>
          </p:nvGrpSpPr>
          <p:grpSpPr bwMode="auto">
            <a:xfrm>
              <a:off x="720" y="-192"/>
              <a:ext cx="1872" cy="1200"/>
              <a:chOff x="720" y="1104"/>
              <a:chExt cx="1872" cy="1200"/>
            </a:xfrm>
          </p:grpSpPr>
          <p:sp>
            <p:nvSpPr>
              <p:cNvPr id="30" name="Oval 40"/>
              <p:cNvSpPr>
                <a:spLocks noChangeArrowheads="1"/>
              </p:cNvSpPr>
              <p:nvPr/>
            </p:nvSpPr>
            <p:spPr bwMode="auto">
              <a:xfrm>
                <a:off x="720" y="1584"/>
                <a:ext cx="144" cy="144"/>
              </a:xfrm>
              <a:prstGeom prst="ellipse">
                <a:avLst/>
              </a:prstGeom>
              <a:solidFill>
                <a:srgbClr val="66FF66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endParaRPr lang="ja-JP" altLang="ja-JP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1" name="Oval 41"/>
              <p:cNvSpPr>
                <a:spLocks noChangeArrowheads="1"/>
              </p:cNvSpPr>
              <p:nvPr/>
            </p:nvSpPr>
            <p:spPr bwMode="auto">
              <a:xfrm>
                <a:off x="1344" y="1872"/>
                <a:ext cx="144" cy="144"/>
              </a:xfrm>
              <a:prstGeom prst="ellipse">
                <a:avLst/>
              </a:prstGeom>
              <a:solidFill>
                <a:srgbClr val="66FF66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endParaRPr lang="ja-JP" altLang="ja-JP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" name="Oval 42"/>
              <p:cNvSpPr>
                <a:spLocks noChangeArrowheads="1"/>
              </p:cNvSpPr>
              <p:nvPr/>
            </p:nvSpPr>
            <p:spPr bwMode="auto">
              <a:xfrm>
                <a:off x="1008" y="1488"/>
                <a:ext cx="144" cy="144"/>
              </a:xfrm>
              <a:prstGeom prst="ellipse">
                <a:avLst/>
              </a:prstGeom>
              <a:solidFill>
                <a:srgbClr val="66FF66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endParaRPr lang="ja-JP" altLang="ja-JP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3" name="AutoShape 43"/>
              <p:cNvSpPr>
                <a:spLocks noChangeArrowheads="1"/>
              </p:cNvSpPr>
              <p:nvPr/>
            </p:nvSpPr>
            <p:spPr bwMode="auto">
              <a:xfrm rot="1494922">
                <a:off x="2016" y="1104"/>
                <a:ext cx="480" cy="144"/>
              </a:xfrm>
              <a:prstGeom prst="leftArrow">
                <a:avLst>
                  <a:gd name="adj1" fmla="val 50000"/>
                  <a:gd name="adj2" fmla="val 83333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ja-JP" altLang="ja-JP"/>
              </a:p>
            </p:txBody>
          </p:sp>
          <p:sp>
            <p:nvSpPr>
              <p:cNvPr id="34" name="AutoShape 44"/>
              <p:cNvSpPr>
                <a:spLocks noChangeArrowheads="1"/>
              </p:cNvSpPr>
              <p:nvPr/>
            </p:nvSpPr>
            <p:spPr bwMode="auto">
              <a:xfrm>
                <a:off x="1920" y="1584"/>
                <a:ext cx="480" cy="144"/>
              </a:xfrm>
              <a:prstGeom prst="leftArrow">
                <a:avLst>
                  <a:gd name="adj1" fmla="val 50000"/>
                  <a:gd name="adj2" fmla="val 83333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ja-JP" altLang="ja-JP"/>
              </a:p>
            </p:txBody>
          </p:sp>
          <p:sp>
            <p:nvSpPr>
              <p:cNvPr id="35" name="AutoShape 45"/>
              <p:cNvSpPr>
                <a:spLocks noChangeArrowheads="1"/>
              </p:cNvSpPr>
              <p:nvPr/>
            </p:nvSpPr>
            <p:spPr bwMode="auto">
              <a:xfrm rot="-1232135">
                <a:off x="2112" y="2160"/>
                <a:ext cx="480" cy="144"/>
              </a:xfrm>
              <a:prstGeom prst="leftArrow">
                <a:avLst>
                  <a:gd name="adj1" fmla="val 50000"/>
                  <a:gd name="adj2" fmla="val 83333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ja-JP" altLang="ja-JP"/>
              </a:p>
            </p:txBody>
          </p:sp>
        </p:grpSp>
      </p:grpSp>
      <p:sp>
        <p:nvSpPr>
          <p:cNvPr id="22" name="Text Box 52"/>
          <p:cNvSpPr txBox="1">
            <a:spLocks noChangeArrowheads="1"/>
          </p:cNvSpPr>
          <p:nvPr/>
        </p:nvSpPr>
        <p:spPr bwMode="auto">
          <a:xfrm>
            <a:off x="7532875" y="980727"/>
            <a:ext cx="1409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1600" dirty="0" smtClean="0">
                <a:ea typeface="ＭＳ Ｐゴシック" pitchFamily="50" charset="-128"/>
              </a:rPr>
              <a:t>Intermediate mass stars</a:t>
            </a:r>
            <a:endParaRPr lang="ja-JP" altLang="en-US" sz="1600" dirty="0">
              <a:ea typeface="ＭＳ Ｐゴシック" pitchFamily="50" charset="-128"/>
            </a:endParaRPr>
          </a:p>
        </p:txBody>
      </p:sp>
      <p:sp>
        <p:nvSpPr>
          <p:cNvPr id="23" name="Text Box 53"/>
          <p:cNvSpPr txBox="1">
            <a:spLocks noChangeArrowheads="1"/>
          </p:cNvSpPr>
          <p:nvPr/>
        </p:nvSpPr>
        <p:spPr bwMode="auto">
          <a:xfrm>
            <a:off x="5214327" y="1744571"/>
            <a:ext cx="10858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600" dirty="0" smtClean="0"/>
              <a:t>CEMP</a:t>
            </a:r>
            <a:endParaRPr lang="ja-JP" altLang="en-US" sz="1600" dirty="0"/>
          </a:p>
        </p:txBody>
      </p:sp>
      <p:sp>
        <p:nvSpPr>
          <p:cNvPr id="24" name="AutoShape 55"/>
          <p:cNvSpPr>
            <a:spLocks noChangeArrowheads="1"/>
          </p:cNvSpPr>
          <p:nvPr/>
        </p:nvSpPr>
        <p:spPr bwMode="auto">
          <a:xfrm>
            <a:off x="7424139" y="1904641"/>
            <a:ext cx="580383" cy="594545"/>
          </a:xfrm>
          <a:prstGeom prst="star16">
            <a:avLst>
              <a:gd name="adj" fmla="val 33014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ja-JP" altLang="ja-JP"/>
          </a:p>
        </p:txBody>
      </p:sp>
      <p:sp>
        <p:nvSpPr>
          <p:cNvPr id="25" name="Oval 36"/>
          <p:cNvSpPr>
            <a:spLocks noChangeArrowheads="1"/>
          </p:cNvSpPr>
          <p:nvPr/>
        </p:nvSpPr>
        <p:spPr bwMode="auto">
          <a:xfrm>
            <a:off x="7513429" y="1996109"/>
            <a:ext cx="401804" cy="411608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ja-JP" dirty="0">
              <a:solidFill>
                <a:schemeClr val="bg2"/>
              </a:solidFill>
            </a:endParaRPr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56" y="3356991"/>
            <a:ext cx="1837412" cy="166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024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Faint supernova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29000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Mixing fallback model</a:t>
            </a:r>
            <a:br>
              <a:rPr kumimoji="1" lang="en-US" altLang="ja-JP" sz="2400" dirty="0" smtClean="0"/>
            </a:br>
            <a:r>
              <a:rPr kumimoji="1" lang="en-US" altLang="ja-JP" sz="2400" dirty="0" smtClean="0"/>
              <a:t>(</a:t>
            </a:r>
            <a:r>
              <a:rPr kumimoji="1" lang="en-US" altLang="ja-JP" sz="2400" dirty="0" err="1" smtClean="0"/>
              <a:t>Umeda</a:t>
            </a:r>
            <a:r>
              <a:rPr kumimoji="1" lang="en-US" altLang="ja-JP" sz="2400" dirty="0" smtClean="0"/>
              <a:t> &amp; </a:t>
            </a:r>
            <a:r>
              <a:rPr kumimoji="1" lang="en-US" altLang="ja-JP" sz="2400" dirty="0" err="1" smtClean="0"/>
              <a:t>Nomoto</a:t>
            </a:r>
            <a:r>
              <a:rPr kumimoji="1" lang="en-US" altLang="ja-JP" sz="2400" dirty="0" smtClean="0"/>
              <a:t> 2003, </a:t>
            </a:r>
            <a:r>
              <a:rPr kumimoji="1" lang="en-US" altLang="ja-JP" sz="2400" dirty="0" err="1" smtClean="0"/>
              <a:t>Tominaga</a:t>
            </a:r>
            <a:r>
              <a:rPr kumimoji="1" lang="en-US" altLang="ja-JP" sz="2400" dirty="0" smtClean="0"/>
              <a:t>+ 2007)</a:t>
            </a:r>
          </a:p>
          <a:p>
            <a:pPr lvl="1"/>
            <a:r>
              <a:rPr lang="en-US" altLang="ja-JP" sz="2000" dirty="0" smtClean="0"/>
              <a:t>Free parameter </a:t>
            </a:r>
          </a:p>
          <a:p>
            <a:pPr lvl="2"/>
            <a:r>
              <a:rPr lang="en-US" altLang="ja-JP" sz="1800" i="1" dirty="0" smtClean="0"/>
              <a:t>M</a:t>
            </a:r>
            <a:r>
              <a:rPr lang="en-US" altLang="ja-JP" sz="1800" i="1" baseline="-25000" dirty="0" smtClean="0"/>
              <a:t>*</a:t>
            </a:r>
            <a:r>
              <a:rPr lang="en-US" altLang="ja-JP" sz="1800" i="1" dirty="0" smtClean="0"/>
              <a:t>, E</a:t>
            </a:r>
            <a:endParaRPr lang="en-US" altLang="ja-JP" sz="1800" i="1" dirty="0"/>
          </a:p>
          <a:p>
            <a:pPr lvl="2"/>
            <a:r>
              <a:rPr lang="en-US" altLang="ja-JP" sz="1800" i="1" dirty="0" err="1" smtClean="0"/>
              <a:t>M</a:t>
            </a:r>
            <a:r>
              <a:rPr lang="en-US" altLang="ja-JP" sz="1800" i="1" baseline="-25000" dirty="0" err="1" smtClean="0"/>
              <a:t>mix</a:t>
            </a:r>
            <a:r>
              <a:rPr lang="ja-JP" altLang="en-US" sz="1800" i="1" baseline="-25000" dirty="0"/>
              <a:t> </a:t>
            </a:r>
            <a:r>
              <a:rPr lang="en-US" altLang="ja-JP" sz="1800" i="1" dirty="0" smtClean="0"/>
              <a:t>, </a:t>
            </a:r>
            <a:r>
              <a:rPr lang="en-US" altLang="ja-JP" sz="1800" i="1" dirty="0" err="1" smtClean="0"/>
              <a:t>M</a:t>
            </a:r>
            <a:r>
              <a:rPr lang="en-US" altLang="ja-JP" sz="1800" i="1" baseline="-25000" dirty="0" err="1" smtClean="0"/>
              <a:t>cut</a:t>
            </a:r>
            <a:r>
              <a:rPr lang="en-US" altLang="ja-JP" sz="1800" i="1" baseline="-25000" dirty="0" smtClean="0"/>
              <a:t> </a:t>
            </a:r>
            <a:r>
              <a:rPr lang="en-US" altLang="ja-JP" sz="1800" i="1" dirty="0" smtClean="0"/>
              <a:t>, f</a:t>
            </a:r>
            <a:endParaRPr kumimoji="1" lang="en-US" altLang="ja-JP" sz="1800" i="1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pPr marL="457200" lvl="1" indent="0">
              <a:buNone/>
            </a:pPr>
            <a:endParaRPr kumimoji="1" lang="ja-JP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275" y="2492896"/>
            <a:ext cx="2283928" cy="207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88840"/>
            <a:ext cx="2723702" cy="272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97152"/>
            <a:ext cx="3446606" cy="558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187" y="4779132"/>
            <a:ext cx="3341240" cy="194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384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Does the faint supernova model reproduce the observed abundance distribution</a:t>
            </a:r>
            <a:r>
              <a:rPr lang="ja-JP" altLang="en-US" dirty="0"/>
              <a:t> </a:t>
            </a:r>
            <a:r>
              <a:rPr lang="en-US" altLang="ja-JP" dirty="0" smtClean="0"/>
              <a:t>?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16360"/>
            <a:ext cx="4524793" cy="371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717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Chemical evolution model</a:t>
            </a:r>
            <a:endParaRPr kumimoji="1" lang="ja-JP" altLang="en-US" dirty="0"/>
          </a:p>
        </p:txBody>
      </p:sp>
      <p:sp>
        <p:nvSpPr>
          <p:cNvPr id="80" name="ストライプ矢印 79"/>
          <p:cNvSpPr/>
          <p:nvPr/>
        </p:nvSpPr>
        <p:spPr bwMode="auto">
          <a:xfrm>
            <a:off x="7668344" y="2769936"/>
            <a:ext cx="538162" cy="439738"/>
          </a:xfrm>
          <a:prstGeom prst="stripedRightArrow">
            <a:avLst>
              <a:gd name="adj1" fmla="val 36939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1" name="テキスト ボックス 80"/>
          <p:cNvSpPr txBox="1">
            <a:spLocks noChangeArrowheads="1"/>
          </p:cNvSpPr>
          <p:nvPr/>
        </p:nvSpPr>
        <p:spPr bwMode="auto">
          <a:xfrm>
            <a:off x="8152573" y="2782638"/>
            <a:ext cx="958646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dirty="0" smtClean="0"/>
              <a:t>Milky Way</a:t>
            </a:r>
            <a:endParaRPr lang="en-US" altLang="ja-JP" dirty="0"/>
          </a:p>
        </p:txBody>
      </p:sp>
      <p:grpSp>
        <p:nvGrpSpPr>
          <p:cNvPr id="90" name="グループ化 89"/>
          <p:cNvGrpSpPr/>
          <p:nvPr/>
        </p:nvGrpSpPr>
        <p:grpSpPr>
          <a:xfrm>
            <a:off x="827584" y="1124744"/>
            <a:ext cx="6896238" cy="2745596"/>
            <a:chOff x="827584" y="1124744"/>
            <a:chExt cx="6896238" cy="2745596"/>
          </a:xfrm>
        </p:grpSpPr>
        <p:sp>
          <p:nvSpPr>
            <p:cNvPr id="82" name="雲 81"/>
            <p:cNvSpPr/>
            <p:nvPr/>
          </p:nvSpPr>
          <p:spPr>
            <a:xfrm>
              <a:off x="4283968" y="1124744"/>
              <a:ext cx="1643074" cy="1357322"/>
            </a:xfrm>
            <a:prstGeom prst="cloud">
              <a:avLst/>
            </a:prstGeom>
            <a:solidFill>
              <a:srgbClr val="FF99CC">
                <a:alpha val="1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雲 82"/>
            <p:cNvSpPr/>
            <p:nvPr/>
          </p:nvSpPr>
          <p:spPr>
            <a:xfrm>
              <a:off x="5652120" y="1700808"/>
              <a:ext cx="2071702" cy="1785950"/>
            </a:xfrm>
            <a:prstGeom prst="cloud">
              <a:avLst/>
            </a:prstGeom>
            <a:solidFill>
              <a:srgbClr val="FF99CC">
                <a:alpha val="1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円/楕円 17"/>
            <p:cNvSpPr>
              <a:spLocks noChangeArrowheads="1"/>
            </p:cNvSpPr>
            <p:nvPr/>
          </p:nvSpPr>
          <p:spPr bwMode="auto">
            <a:xfrm>
              <a:off x="1611135" y="1211012"/>
              <a:ext cx="838815" cy="661543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50" name="円/楕円 18"/>
            <p:cNvSpPr>
              <a:spLocks noChangeArrowheads="1"/>
            </p:cNvSpPr>
            <p:nvPr/>
          </p:nvSpPr>
          <p:spPr bwMode="auto">
            <a:xfrm>
              <a:off x="2953239" y="1387423"/>
              <a:ext cx="1138392" cy="826929"/>
            </a:xfrm>
            <a:prstGeom prst="ellipse">
              <a:avLst/>
            </a:prstGeom>
            <a:solidFill>
              <a:srgbClr val="FF99CC">
                <a:alpha val="23137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51" name="円/楕円 19"/>
            <p:cNvSpPr>
              <a:spLocks noChangeArrowheads="1"/>
            </p:cNvSpPr>
            <p:nvPr/>
          </p:nvSpPr>
          <p:spPr bwMode="auto">
            <a:xfrm>
              <a:off x="5903101" y="1996820"/>
              <a:ext cx="1549810" cy="1091546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52" name="星 5 51"/>
            <p:cNvSpPr/>
            <p:nvPr/>
          </p:nvSpPr>
          <p:spPr bwMode="auto">
            <a:xfrm>
              <a:off x="1866057" y="1387225"/>
              <a:ext cx="239713" cy="220662"/>
            </a:xfrm>
            <a:prstGeom prst="star5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53" name="円/楕円 19"/>
            <p:cNvSpPr>
              <a:spLocks noChangeArrowheads="1"/>
            </p:cNvSpPr>
            <p:nvPr/>
          </p:nvSpPr>
          <p:spPr bwMode="auto">
            <a:xfrm>
              <a:off x="5903101" y="1996820"/>
              <a:ext cx="1549810" cy="1091546"/>
            </a:xfrm>
            <a:prstGeom prst="ellipse">
              <a:avLst/>
            </a:prstGeom>
            <a:solidFill>
              <a:srgbClr val="FF99CC">
                <a:alpha val="58824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55" name="円/楕円 19"/>
            <p:cNvSpPr>
              <a:spLocks noChangeArrowheads="1"/>
            </p:cNvSpPr>
            <p:nvPr/>
          </p:nvSpPr>
          <p:spPr bwMode="auto">
            <a:xfrm>
              <a:off x="4519647" y="1347696"/>
              <a:ext cx="1198307" cy="826929"/>
            </a:xfrm>
            <a:prstGeom prst="ellipse">
              <a:avLst/>
            </a:prstGeom>
            <a:solidFill>
              <a:srgbClr val="FF99CC">
                <a:alpha val="30196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56" name="円/楕円 17"/>
            <p:cNvSpPr>
              <a:spLocks noChangeArrowheads="1"/>
            </p:cNvSpPr>
            <p:nvPr/>
          </p:nvSpPr>
          <p:spPr bwMode="auto">
            <a:xfrm>
              <a:off x="4135569" y="2725212"/>
              <a:ext cx="1078476" cy="771800"/>
            </a:xfrm>
            <a:prstGeom prst="ellipse">
              <a:avLst/>
            </a:prstGeom>
            <a:solidFill>
              <a:srgbClr val="FF99CC">
                <a:alpha val="23137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57" name="星 5 56"/>
            <p:cNvSpPr/>
            <p:nvPr/>
          </p:nvSpPr>
          <p:spPr bwMode="auto">
            <a:xfrm>
              <a:off x="3715496" y="1787275"/>
              <a:ext cx="180975" cy="166687"/>
            </a:xfrm>
            <a:prstGeom prst="star5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58" name="星 5 57"/>
            <p:cNvSpPr/>
            <p:nvPr/>
          </p:nvSpPr>
          <p:spPr bwMode="auto">
            <a:xfrm>
              <a:off x="4294934" y="3150936"/>
              <a:ext cx="120650" cy="111125"/>
            </a:xfrm>
            <a:prstGeom prst="star5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59" name="星 5 58"/>
            <p:cNvSpPr/>
            <p:nvPr/>
          </p:nvSpPr>
          <p:spPr bwMode="auto">
            <a:xfrm>
              <a:off x="5126784" y="1504700"/>
              <a:ext cx="179388" cy="165100"/>
            </a:xfrm>
            <a:prstGeom prst="star5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60" name="星 5 59"/>
            <p:cNvSpPr/>
            <p:nvPr/>
          </p:nvSpPr>
          <p:spPr bwMode="auto">
            <a:xfrm>
              <a:off x="4674347" y="1733300"/>
              <a:ext cx="239712" cy="220662"/>
            </a:xfrm>
            <a:prstGeom prst="star5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61" name="星 5 60"/>
            <p:cNvSpPr/>
            <p:nvPr/>
          </p:nvSpPr>
          <p:spPr bwMode="auto">
            <a:xfrm>
              <a:off x="5253784" y="1857125"/>
              <a:ext cx="179388" cy="166687"/>
            </a:xfrm>
            <a:prstGeom prst="star5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62" name="太陽 22"/>
            <p:cNvSpPr>
              <a:spLocks noChangeArrowheads="1"/>
            </p:cNvSpPr>
            <p:nvPr/>
          </p:nvSpPr>
          <p:spPr bwMode="auto">
            <a:xfrm>
              <a:off x="4550982" y="2916323"/>
              <a:ext cx="539239" cy="441029"/>
            </a:xfrm>
            <a:prstGeom prst="sun">
              <a:avLst>
                <a:gd name="adj" fmla="val 38074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63" name="円/楕円 62"/>
            <p:cNvSpPr>
              <a:spLocks noChangeArrowheads="1"/>
            </p:cNvSpPr>
            <p:nvPr/>
          </p:nvSpPr>
          <p:spPr bwMode="auto">
            <a:xfrm>
              <a:off x="1918701" y="2008539"/>
              <a:ext cx="718984" cy="60641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64" name="星 5 63"/>
            <p:cNvSpPr/>
            <p:nvPr/>
          </p:nvSpPr>
          <p:spPr bwMode="auto">
            <a:xfrm>
              <a:off x="2218482" y="2228599"/>
              <a:ext cx="204788" cy="203200"/>
            </a:xfrm>
            <a:prstGeom prst="star5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cxnSp>
          <p:nvCxnSpPr>
            <p:cNvPr id="65" name="直線矢印コネクタ 31"/>
            <p:cNvCxnSpPr>
              <a:cxnSpLocks noChangeShapeType="1"/>
            </p:cNvCxnSpPr>
            <p:nvPr/>
          </p:nvCxnSpPr>
          <p:spPr bwMode="auto">
            <a:xfrm>
              <a:off x="2505871" y="1505031"/>
              <a:ext cx="419408" cy="16538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66" name="直線矢印コネクタ 32"/>
            <p:cNvCxnSpPr>
              <a:cxnSpLocks noChangeShapeType="1"/>
            </p:cNvCxnSpPr>
            <p:nvPr/>
          </p:nvCxnSpPr>
          <p:spPr bwMode="auto">
            <a:xfrm>
              <a:off x="4195484" y="1843153"/>
              <a:ext cx="299576" cy="122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67" name="直線矢印コネクタ 33"/>
            <p:cNvCxnSpPr>
              <a:cxnSpLocks noChangeShapeType="1"/>
            </p:cNvCxnSpPr>
            <p:nvPr/>
          </p:nvCxnSpPr>
          <p:spPr bwMode="auto">
            <a:xfrm>
              <a:off x="5633453" y="2063668"/>
              <a:ext cx="419407" cy="16538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68" name="直線矢印コネクタ 37"/>
            <p:cNvCxnSpPr>
              <a:cxnSpLocks noChangeShapeType="1"/>
            </p:cNvCxnSpPr>
            <p:nvPr/>
          </p:nvCxnSpPr>
          <p:spPr bwMode="auto">
            <a:xfrm flipV="1">
              <a:off x="2697600" y="2063668"/>
              <a:ext cx="299577" cy="11025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69" name="直線矢印コネクタ 39"/>
            <p:cNvCxnSpPr>
              <a:cxnSpLocks noChangeShapeType="1"/>
            </p:cNvCxnSpPr>
            <p:nvPr/>
          </p:nvCxnSpPr>
          <p:spPr bwMode="auto">
            <a:xfrm flipV="1">
              <a:off x="5333876" y="2835468"/>
              <a:ext cx="659069" cy="22051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70" name="星 5 69"/>
            <p:cNvSpPr/>
            <p:nvPr/>
          </p:nvSpPr>
          <p:spPr bwMode="auto">
            <a:xfrm>
              <a:off x="6712697" y="2174625"/>
              <a:ext cx="238125" cy="219075"/>
            </a:xfrm>
            <a:prstGeom prst="star5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1" name="星 5 70"/>
            <p:cNvSpPr/>
            <p:nvPr/>
          </p:nvSpPr>
          <p:spPr bwMode="auto">
            <a:xfrm>
              <a:off x="6292009" y="2449262"/>
              <a:ext cx="239713" cy="220663"/>
            </a:xfrm>
            <a:prstGeom prst="star5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2" name="星 5 71"/>
            <p:cNvSpPr/>
            <p:nvPr/>
          </p:nvSpPr>
          <p:spPr bwMode="auto">
            <a:xfrm>
              <a:off x="6652372" y="2614362"/>
              <a:ext cx="119062" cy="111125"/>
            </a:xfrm>
            <a:prstGeom prst="star5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3" name="円/楕円 17"/>
            <p:cNvSpPr>
              <a:spLocks noChangeArrowheads="1"/>
            </p:cNvSpPr>
            <p:nvPr/>
          </p:nvSpPr>
          <p:spPr bwMode="auto">
            <a:xfrm>
              <a:off x="2937262" y="2780339"/>
              <a:ext cx="718984" cy="60641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74" name="星 5 73"/>
            <p:cNvSpPr/>
            <p:nvPr/>
          </p:nvSpPr>
          <p:spPr bwMode="auto">
            <a:xfrm>
              <a:off x="3236071" y="3000124"/>
              <a:ext cx="206376" cy="203200"/>
            </a:xfrm>
            <a:prstGeom prst="star5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cxnSp>
          <p:nvCxnSpPr>
            <p:cNvPr id="75" name="直線矢印コネクタ 47"/>
            <p:cNvCxnSpPr>
              <a:cxnSpLocks noChangeShapeType="1"/>
            </p:cNvCxnSpPr>
            <p:nvPr/>
          </p:nvCxnSpPr>
          <p:spPr bwMode="auto">
            <a:xfrm>
              <a:off x="3716162" y="3111111"/>
              <a:ext cx="359492" cy="122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76" name="太陽 22"/>
            <p:cNvSpPr>
              <a:spLocks noChangeArrowheads="1"/>
            </p:cNvSpPr>
            <p:nvPr/>
          </p:nvSpPr>
          <p:spPr bwMode="auto">
            <a:xfrm>
              <a:off x="3144968" y="1505031"/>
              <a:ext cx="599153" cy="496157"/>
            </a:xfrm>
            <a:prstGeom prst="sun">
              <a:avLst>
                <a:gd name="adj" fmla="val 39792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77" name="星 5 76"/>
            <p:cNvSpPr/>
            <p:nvPr/>
          </p:nvSpPr>
          <p:spPr bwMode="auto">
            <a:xfrm>
              <a:off x="7071472" y="2504825"/>
              <a:ext cx="179387" cy="165100"/>
            </a:xfrm>
            <a:prstGeom prst="star5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8" name="星 5 77"/>
            <p:cNvSpPr/>
            <p:nvPr/>
          </p:nvSpPr>
          <p:spPr bwMode="auto">
            <a:xfrm>
              <a:off x="2097832" y="2284162"/>
              <a:ext cx="120650" cy="109538"/>
            </a:xfrm>
            <a:prstGeom prst="star5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9" name="テキスト ボックス 78"/>
            <p:cNvSpPr txBox="1">
              <a:spLocks noChangeArrowheads="1"/>
            </p:cNvSpPr>
            <p:nvPr/>
          </p:nvSpPr>
          <p:spPr bwMode="auto">
            <a:xfrm>
              <a:off x="1760923" y="2622559"/>
              <a:ext cx="137805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dirty="0" smtClean="0">
                  <a:solidFill>
                    <a:srgbClr val="FFFFFF"/>
                  </a:solidFill>
                </a:rPr>
                <a:t>Mini-halo</a:t>
              </a:r>
              <a:br>
                <a:rPr lang="en-US" altLang="ja-JP" dirty="0" smtClean="0">
                  <a:solidFill>
                    <a:srgbClr val="FFFFFF"/>
                  </a:solidFill>
                </a:rPr>
              </a:br>
              <a:r>
                <a:rPr lang="en-US" altLang="ja-JP" dirty="0" smtClean="0">
                  <a:solidFill>
                    <a:srgbClr val="FFFFFF"/>
                  </a:solidFill>
                </a:rPr>
                <a:t>~10</a:t>
              </a:r>
              <a:r>
                <a:rPr lang="en-US" altLang="ja-JP" baseline="30000" dirty="0" smtClean="0">
                  <a:solidFill>
                    <a:srgbClr val="FFFFFF"/>
                  </a:solidFill>
                </a:rPr>
                <a:t>6</a:t>
              </a:r>
              <a:r>
                <a:rPr lang="en-US" altLang="ja-JP" dirty="0" smtClean="0">
                  <a:solidFill>
                    <a:srgbClr val="FFFFFF"/>
                  </a:solidFill>
                </a:rPr>
                <a:t>M</a:t>
              </a:r>
              <a:r>
                <a:rPr lang="en-US" altLang="ja-JP" baseline="-25000" dirty="0" smtClean="0">
                  <a:solidFill>
                    <a:srgbClr val="FFFFFF"/>
                  </a:solidFill>
                </a:rPr>
                <a:t>☉</a:t>
              </a:r>
              <a:endParaRPr lang="en-US" altLang="ja-JP" dirty="0">
                <a:solidFill>
                  <a:srgbClr val="FFFFFF"/>
                </a:solidFill>
              </a:endParaRPr>
            </a:p>
          </p:txBody>
        </p:sp>
        <p:sp>
          <p:nvSpPr>
            <p:cNvPr id="84" name="円/楕円 19"/>
            <p:cNvSpPr>
              <a:spLocks noChangeArrowheads="1"/>
            </p:cNvSpPr>
            <p:nvPr/>
          </p:nvSpPr>
          <p:spPr bwMode="auto">
            <a:xfrm>
              <a:off x="2987824" y="1412776"/>
              <a:ext cx="1080120" cy="792088"/>
            </a:xfrm>
            <a:prstGeom prst="ellipse">
              <a:avLst/>
            </a:prstGeom>
            <a:solidFill>
              <a:srgbClr val="FFFFFF">
                <a:alpha val="3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86" name="太陽 22"/>
            <p:cNvSpPr>
              <a:spLocks noChangeArrowheads="1"/>
            </p:cNvSpPr>
            <p:nvPr/>
          </p:nvSpPr>
          <p:spPr bwMode="auto">
            <a:xfrm>
              <a:off x="5143504" y="1496754"/>
              <a:ext cx="599153" cy="496157"/>
            </a:xfrm>
            <a:prstGeom prst="sun">
              <a:avLst>
                <a:gd name="adj" fmla="val 39792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87" name="テキスト ボックス 86"/>
            <p:cNvSpPr txBox="1"/>
            <p:nvPr/>
          </p:nvSpPr>
          <p:spPr>
            <a:xfrm>
              <a:off x="4644008" y="3501008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Proto-galaxy</a:t>
              </a:r>
              <a:endParaRPr kumimoji="1" lang="ja-JP" altLang="en-US" dirty="0"/>
            </a:p>
          </p:txBody>
        </p:sp>
        <p:sp>
          <p:nvSpPr>
            <p:cNvPr id="88" name="テキスト ボックス 87"/>
            <p:cNvSpPr txBox="1"/>
            <p:nvPr/>
          </p:nvSpPr>
          <p:spPr>
            <a:xfrm>
              <a:off x="827584" y="1628800"/>
              <a:ext cx="12961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First star</a:t>
              </a:r>
              <a:endParaRPr kumimoji="1" lang="ja-JP" altLang="en-US" dirty="0"/>
            </a:p>
          </p:txBody>
        </p:sp>
        <p:sp>
          <p:nvSpPr>
            <p:cNvPr id="89" name="テキスト ボックス 88"/>
            <p:cNvSpPr txBox="1"/>
            <p:nvPr/>
          </p:nvSpPr>
          <p:spPr>
            <a:xfrm>
              <a:off x="2915816" y="2132856"/>
              <a:ext cx="172819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First supernova</a:t>
              </a:r>
              <a:endParaRPr kumimoji="1" lang="ja-JP" altLang="en-US" dirty="0"/>
            </a:p>
          </p:txBody>
        </p:sp>
      </p:grpSp>
      <p:sp>
        <p:nvSpPr>
          <p:cNvPr id="91" name="コンテンツ プレースホルダ 2"/>
          <p:cNvSpPr txBox="1">
            <a:spLocks/>
          </p:cNvSpPr>
          <p:nvPr/>
        </p:nvSpPr>
        <p:spPr bwMode="auto">
          <a:xfrm>
            <a:off x="790863" y="4344683"/>
            <a:ext cx="7128792" cy="251331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>
            <a:normAutofit fontScale="55000" lnSpcReduction="20000"/>
          </a:bodyPr>
          <a:lstStyle/>
          <a:p>
            <a:pPr marL="342900" marR="0" lvl="0" indent="-342900" algn="l" defTabSz="-13873163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/>
              <a:buChar char="l"/>
              <a:tabLst/>
              <a:defRPr/>
            </a:pPr>
            <a:r>
              <a:rPr kumimoji="1" lang="en-US" altLang="ja-JP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Merger tree : </a:t>
            </a:r>
            <a:r>
              <a:rPr kumimoji="1" lang="en-US" altLang="ja-JP" sz="3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extenede</a:t>
            </a:r>
            <a:r>
              <a:rPr lang="en-US" altLang="ja-JP" sz="3200" kern="0" dirty="0" smtClean="0"/>
              <a:t>d Press-Schechter method </a:t>
            </a:r>
            <a:endParaRPr kumimoji="1" lang="en-US" altLang="ja-JP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342900" marR="0" lvl="0" indent="-342900" algn="l" defTabSz="-13873163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/>
              <a:buChar char="l"/>
              <a:tabLst/>
              <a:defRPr/>
            </a:pPr>
            <a:r>
              <a:rPr lang="en-US" altLang="ja-JP" sz="3200" kern="0" noProof="0" dirty="0" smtClean="0"/>
              <a:t>Chemical evolution in m</a:t>
            </a:r>
            <a:r>
              <a:rPr kumimoji="1" lang="en-US" altLang="ja-JP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erger trees</a:t>
            </a:r>
          </a:p>
          <a:p>
            <a:pPr marL="800100" lvl="1" indent="-342900" defTabSz="-13873163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/>
              <a:buChar char="l"/>
              <a:defRPr/>
            </a:pPr>
            <a:r>
              <a:rPr lang="en-US" altLang="ja-JP" sz="3200" kern="0" dirty="0" smtClean="0"/>
              <a:t>Different chemical abundance between proto-galaxies </a:t>
            </a:r>
            <a:br>
              <a:rPr lang="en-US" altLang="ja-JP" sz="3200" kern="0" dirty="0" smtClean="0"/>
            </a:br>
            <a:r>
              <a:rPr lang="en-US" altLang="ja-JP" sz="3200" kern="0" dirty="0" smtClean="0"/>
              <a:t>(Homogeneous chemical abundance inside each proto-galaxy)</a:t>
            </a:r>
          </a:p>
          <a:p>
            <a:pPr marL="800100" lvl="1" indent="-342900" defTabSz="-13873163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/>
              <a:buChar char="l"/>
              <a:defRPr/>
            </a:pPr>
            <a:r>
              <a:rPr lang="en-US" altLang="ja-JP" sz="3200" kern="0" dirty="0" smtClean="0"/>
              <a:t>Satellites merge to the host galaxy in </a:t>
            </a:r>
            <a:r>
              <a:rPr kumimoji="1" lang="en-US" altLang="ja-JP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dynamical friction timescale</a:t>
            </a:r>
          </a:p>
          <a:p>
            <a:pPr marL="342900" indent="-342900" defTabSz="-13873163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/>
              <a:buChar char="l"/>
              <a:defRPr/>
            </a:pPr>
            <a:r>
              <a:rPr lang="en-US" altLang="ja-JP" sz="3200" kern="0" dirty="0"/>
              <a:t>Register all </a:t>
            </a:r>
            <a:r>
              <a:rPr lang="en-US" altLang="ja-JP" sz="3200" kern="0" dirty="0" smtClean="0"/>
              <a:t>the </a:t>
            </a:r>
            <a:r>
              <a:rPr lang="en-US" altLang="ja-JP" sz="3200" kern="0" dirty="0"/>
              <a:t>individual EMP stars </a:t>
            </a:r>
          </a:p>
          <a:p>
            <a:pPr marL="342900" indent="-342900" defTabSz="-13873163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/>
              <a:buChar char="l"/>
              <a:defRPr/>
            </a:pPr>
            <a:r>
              <a:rPr lang="en-US" altLang="ja-JP" sz="2900" kern="0" dirty="0" smtClean="0"/>
              <a:t>SN triggered galactic wind </a:t>
            </a:r>
            <a:r>
              <a:rPr lang="ja-JP" altLang="en-US" sz="2900" kern="0" dirty="0" smtClean="0"/>
              <a:t>→</a:t>
            </a:r>
            <a:r>
              <a:rPr lang="en-US" altLang="ja-JP" sz="2800" kern="0" dirty="0"/>
              <a:t>Metal pre-enrichment of intergalactic medium (IGM</a:t>
            </a:r>
            <a:r>
              <a:rPr lang="en-US" altLang="ja-JP" sz="2800" kern="0" dirty="0" smtClean="0"/>
              <a:t>)</a:t>
            </a:r>
            <a:endParaRPr lang="en-US" altLang="ja-JP" sz="2900" kern="0" dirty="0"/>
          </a:p>
          <a:p>
            <a:pPr marL="342900" indent="-342900" defTabSz="-13873163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/>
              <a:buChar char="l"/>
              <a:defRPr/>
            </a:pPr>
            <a:r>
              <a:rPr lang="en-US" altLang="ja-JP" sz="2800" kern="0" dirty="0" smtClean="0"/>
              <a:t>Surface pollution of Pop III, II stars</a:t>
            </a:r>
          </a:p>
        </p:txBody>
      </p:sp>
      <p:cxnSp>
        <p:nvCxnSpPr>
          <p:cNvPr id="93" name="直線コネクタ 92"/>
          <p:cNvCxnSpPr/>
          <p:nvPr/>
        </p:nvCxnSpPr>
        <p:spPr>
          <a:xfrm>
            <a:off x="1115616" y="6309320"/>
            <a:ext cx="29523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-1282486" y="52814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21672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Chemical evolution model</a:t>
            </a:r>
            <a:endParaRPr kumimoji="1" lang="ja-JP" altLang="en-US" dirty="0"/>
          </a:p>
        </p:txBody>
      </p:sp>
      <p:pic>
        <p:nvPicPr>
          <p:cNvPr id="4098" name="Picture 2" descr="tree-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351" y="4509120"/>
            <a:ext cx="4896914" cy="194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下矢印 3"/>
          <p:cNvSpPr/>
          <p:nvPr/>
        </p:nvSpPr>
        <p:spPr>
          <a:xfrm>
            <a:off x="5024201" y="3861048"/>
            <a:ext cx="834925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96" name="テキスト ボックス 4095"/>
          <p:cNvSpPr txBox="1"/>
          <p:nvPr/>
        </p:nvSpPr>
        <p:spPr>
          <a:xfrm>
            <a:off x="701706" y="3865235"/>
            <a:ext cx="2661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Inhomogeneous metal enrichment process in mini-halos</a:t>
            </a:r>
            <a:endParaRPr kumimoji="1" lang="ja-JP" altLang="en-US" dirty="0"/>
          </a:p>
        </p:txBody>
      </p:sp>
      <p:grpSp>
        <p:nvGrpSpPr>
          <p:cNvPr id="87" name="グループ化 86"/>
          <p:cNvGrpSpPr/>
          <p:nvPr/>
        </p:nvGrpSpPr>
        <p:grpSpPr>
          <a:xfrm>
            <a:off x="2790527" y="1541782"/>
            <a:ext cx="4933294" cy="2011935"/>
            <a:chOff x="1611135" y="1124744"/>
            <a:chExt cx="6112687" cy="2372268"/>
          </a:xfrm>
        </p:grpSpPr>
        <p:sp>
          <p:nvSpPr>
            <p:cNvPr id="88" name="雲 87"/>
            <p:cNvSpPr/>
            <p:nvPr/>
          </p:nvSpPr>
          <p:spPr>
            <a:xfrm>
              <a:off x="4283968" y="1124744"/>
              <a:ext cx="1643074" cy="1357322"/>
            </a:xfrm>
            <a:prstGeom prst="cloud">
              <a:avLst/>
            </a:prstGeom>
            <a:solidFill>
              <a:srgbClr val="FF99CC">
                <a:alpha val="1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雲 88"/>
            <p:cNvSpPr/>
            <p:nvPr/>
          </p:nvSpPr>
          <p:spPr>
            <a:xfrm>
              <a:off x="5652120" y="1700808"/>
              <a:ext cx="2071702" cy="1785950"/>
            </a:xfrm>
            <a:prstGeom prst="cloud">
              <a:avLst/>
            </a:prstGeom>
            <a:solidFill>
              <a:srgbClr val="FF99CC">
                <a:alpha val="1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円/楕円 17"/>
            <p:cNvSpPr>
              <a:spLocks noChangeArrowheads="1"/>
            </p:cNvSpPr>
            <p:nvPr/>
          </p:nvSpPr>
          <p:spPr bwMode="auto">
            <a:xfrm>
              <a:off x="1611135" y="1211012"/>
              <a:ext cx="838815" cy="661543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91" name="円/楕円 18"/>
            <p:cNvSpPr>
              <a:spLocks noChangeArrowheads="1"/>
            </p:cNvSpPr>
            <p:nvPr/>
          </p:nvSpPr>
          <p:spPr bwMode="auto">
            <a:xfrm>
              <a:off x="2953239" y="1387423"/>
              <a:ext cx="1138392" cy="826929"/>
            </a:xfrm>
            <a:prstGeom prst="ellipse">
              <a:avLst/>
            </a:prstGeom>
            <a:solidFill>
              <a:srgbClr val="FF99CC">
                <a:alpha val="23137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92" name="円/楕円 19"/>
            <p:cNvSpPr>
              <a:spLocks noChangeArrowheads="1"/>
            </p:cNvSpPr>
            <p:nvPr/>
          </p:nvSpPr>
          <p:spPr bwMode="auto">
            <a:xfrm>
              <a:off x="5903101" y="1996820"/>
              <a:ext cx="1549810" cy="1091546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93" name="星 5 92"/>
            <p:cNvSpPr/>
            <p:nvPr/>
          </p:nvSpPr>
          <p:spPr bwMode="auto">
            <a:xfrm>
              <a:off x="1866057" y="1387225"/>
              <a:ext cx="239713" cy="220662"/>
            </a:xfrm>
            <a:prstGeom prst="star5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4" name="円/楕円 19"/>
            <p:cNvSpPr>
              <a:spLocks noChangeArrowheads="1"/>
            </p:cNvSpPr>
            <p:nvPr/>
          </p:nvSpPr>
          <p:spPr bwMode="auto">
            <a:xfrm>
              <a:off x="5903101" y="1996820"/>
              <a:ext cx="1549810" cy="1091546"/>
            </a:xfrm>
            <a:prstGeom prst="ellipse">
              <a:avLst/>
            </a:prstGeom>
            <a:solidFill>
              <a:srgbClr val="FF99CC">
                <a:alpha val="58824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95" name="円/楕円 19"/>
            <p:cNvSpPr>
              <a:spLocks noChangeArrowheads="1"/>
            </p:cNvSpPr>
            <p:nvPr/>
          </p:nvSpPr>
          <p:spPr bwMode="auto">
            <a:xfrm>
              <a:off x="4519647" y="1347696"/>
              <a:ext cx="1198307" cy="826929"/>
            </a:xfrm>
            <a:prstGeom prst="ellipse">
              <a:avLst/>
            </a:prstGeom>
            <a:solidFill>
              <a:srgbClr val="FF99CC">
                <a:alpha val="30196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96" name="円/楕円 17"/>
            <p:cNvSpPr>
              <a:spLocks noChangeArrowheads="1"/>
            </p:cNvSpPr>
            <p:nvPr/>
          </p:nvSpPr>
          <p:spPr bwMode="auto">
            <a:xfrm>
              <a:off x="4135569" y="2725212"/>
              <a:ext cx="1078476" cy="771800"/>
            </a:xfrm>
            <a:prstGeom prst="ellipse">
              <a:avLst/>
            </a:prstGeom>
            <a:solidFill>
              <a:srgbClr val="FF99CC">
                <a:alpha val="23137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97" name="星 5 96"/>
            <p:cNvSpPr/>
            <p:nvPr/>
          </p:nvSpPr>
          <p:spPr bwMode="auto">
            <a:xfrm>
              <a:off x="3715496" y="1787275"/>
              <a:ext cx="180975" cy="166687"/>
            </a:xfrm>
            <a:prstGeom prst="star5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8" name="星 5 97"/>
            <p:cNvSpPr/>
            <p:nvPr/>
          </p:nvSpPr>
          <p:spPr bwMode="auto">
            <a:xfrm>
              <a:off x="4294934" y="3150936"/>
              <a:ext cx="120650" cy="111125"/>
            </a:xfrm>
            <a:prstGeom prst="star5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9" name="星 5 98"/>
            <p:cNvSpPr/>
            <p:nvPr/>
          </p:nvSpPr>
          <p:spPr bwMode="auto">
            <a:xfrm>
              <a:off x="5126784" y="1504700"/>
              <a:ext cx="179388" cy="165100"/>
            </a:xfrm>
            <a:prstGeom prst="star5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00" name="星 5 99"/>
            <p:cNvSpPr/>
            <p:nvPr/>
          </p:nvSpPr>
          <p:spPr bwMode="auto">
            <a:xfrm>
              <a:off x="4674347" y="1733300"/>
              <a:ext cx="239712" cy="220662"/>
            </a:xfrm>
            <a:prstGeom prst="star5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01" name="星 5 100"/>
            <p:cNvSpPr/>
            <p:nvPr/>
          </p:nvSpPr>
          <p:spPr bwMode="auto">
            <a:xfrm>
              <a:off x="5253784" y="1857125"/>
              <a:ext cx="179388" cy="166687"/>
            </a:xfrm>
            <a:prstGeom prst="star5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02" name="太陽 22"/>
            <p:cNvSpPr>
              <a:spLocks noChangeArrowheads="1"/>
            </p:cNvSpPr>
            <p:nvPr/>
          </p:nvSpPr>
          <p:spPr bwMode="auto">
            <a:xfrm>
              <a:off x="4550982" y="2916323"/>
              <a:ext cx="539239" cy="441029"/>
            </a:xfrm>
            <a:prstGeom prst="sun">
              <a:avLst>
                <a:gd name="adj" fmla="val 38074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103" name="円/楕円 102"/>
            <p:cNvSpPr>
              <a:spLocks noChangeArrowheads="1"/>
            </p:cNvSpPr>
            <p:nvPr/>
          </p:nvSpPr>
          <p:spPr bwMode="auto">
            <a:xfrm>
              <a:off x="1918701" y="2008539"/>
              <a:ext cx="718984" cy="60641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104" name="星 5 103"/>
            <p:cNvSpPr/>
            <p:nvPr/>
          </p:nvSpPr>
          <p:spPr bwMode="auto">
            <a:xfrm>
              <a:off x="2218482" y="2228599"/>
              <a:ext cx="204788" cy="203200"/>
            </a:xfrm>
            <a:prstGeom prst="star5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cxnSp>
          <p:nvCxnSpPr>
            <p:cNvPr id="105" name="直線矢印コネクタ 31"/>
            <p:cNvCxnSpPr>
              <a:cxnSpLocks noChangeShapeType="1"/>
            </p:cNvCxnSpPr>
            <p:nvPr/>
          </p:nvCxnSpPr>
          <p:spPr bwMode="auto">
            <a:xfrm>
              <a:off x="2505871" y="1505031"/>
              <a:ext cx="419408" cy="16538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06" name="直線矢印コネクタ 32"/>
            <p:cNvCxnSpPr>
              <a:cxnSpLocks noChangeShapeType="1"/>
            </p:cNvCxnSpPr>
            <p:nvPr/>
          </p:nvCxnSpPr>
          <p:spPr bwMode="auto">
            <a:xfrm>
              <a:off x="4195484" y="1843153"/>
              <a:ext cx="299576" cy="122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07" name="直線矢印コネクタ 33"/>
            <p:cNvCxnSpPr>
              <a:cxnSpLocks noChangeShapeType="1"/>
            </p:cNvCxnSpPr>
            <p:nvPr/>
          </p:nvCxnSpPr>
          <p:spPr bwMode="auto">
            <a:xfrm>
              <a:off x="5633453" y="2063668"/>
              <a:ext cx="419407" cy="16538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08" name="直線矢印コネクタ 37"/>
            <p:cNvCxnSpPr>
              <a:cxnSpLocks noChangeShapeType="1"/>
            </p:cNvCxnSpPr>
            <p:nvPr/>
          </p:nvCxnSpPr>
          <p:spPr bwMode="auto">
            <a:xfrm flipV="1">
              <a:off x="2697600" y="2063668"/>
              <a:ext cx="299577" cy="11025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09" name="直線矢印コネクタ 39"/>
            <p:cNvCxnSpPr>
              <a:cxnSpLocks noChangeShapeType="1"/>
            </p:cNvCxnSpPr>
            <p:nvPr/>
          </p:nvCxnSpPr>
          <p:spPr bwMode="auto">
            <a:xfrm flipV="1">
              <a:off x="5333876" y="2835468"/>
              <a:ext cx="659069" cy="22051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10" name="星 5 109"/>
            <p:cNvSpPr/>
            <p:nvPr/>
          </p:nvSpPr>
          <p:spPr bwMode="auto">
            <a:xfrm>
              <a:off x="6712697" y="2174625"/>
              <a:ext cx="238125" cy="219075"/>
            </a:xfrm>
            <a:prstGeom prst="star5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11" name="星 5 110"/>
            <p:cNvSpPr/>
            <p:nvPr/>
          </p:nvSpPr>
          <p:spPr bwMode="auto">
            <a:xfrm>
              <a:off x="6292009" y="2449262"/>
              <a:ext cx="239713" cy="220663"/>
            </a:xfrm>
            <a:prstGeom prst="star5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12" name="星 5 111"/>
            <p:cNvSpPr/>
            <p:nvPr/>
          </p:nvSpPr>
          <p:spPr bwMode="auto">
            <a:xfrm>
              <a:off x="6652372" y="2614362"/>
              <a:ext cx="119062" cy="111125"/>
            </a:xfrm>
            <a:prstGeom prst="star5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13" name="円/楕円 17"/>
            <p:cNvSpPr>
              <a:spLocks noChangeArrowheads="1"/>
            </p:cNvSpPr>
            <p:nvPr/>
          </p:nvSpPr>
          <p:spPr bwMode="auto">
            <a:xfrm>
              <a:off x="2937262" y="2780339"/>
              <a:ext cx="718984" cy="60641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114" name="星 5 113"/>
            <p:cNvSpPr/>
            <p:nvPr/>
          </p:nvSpPr>
          <p:spPr bwMode="auto">
            <a:xfrm>
              <a:off x="3236071" y="3000124"/>
              <a:ext cx="206376" cy="203200"/>
            </a:xfrm>
            <a:prstGeom prst="star5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cxnSp>
          <p:nvCxnSpPr>
            <p:cNvPr id="115" name="直線矢印コネクタ 47"/>
            <p:cNvCxnSpPr>
              <a:cxnSpLocks noChangeShapeType="1"/>
            </p:cNvCxnSpPr>
            <p:nvPr/>
          </p:nvCxnSpPr>
          <p:spPr bwMode="auto">
            <a:xfrm>
              <a:off x="3716162" y="3111111"/>
              <a:ext cx="359492" cy="122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16" name="太陽 22"/>
            <p:cNvSpPr>
              <a:spLocks noChangeArrowheads="1"/>
            </p:cNvSpPr>
            <p:nvPr/>
          </p:nvSpPr>
          <p:spPr bwMode="auto">
            <a:xfrm>
              <a:off x="3144968" y="1505031"/>
              <a:ext cx="599153" cy="496157"/>
            </a:xfrm>
            <a:prstGeom prst="sun">
              <a:avLst>
                <a:gd name="adj" fmla="val 39792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117" name="星 5 116"/>
            <p:cNvSpPr/>
            <p:nvPr/>
          </p:nvSpPr>
          <p:spPr bwMode="auto">
            <a:xfrm>
              <a:off x="7071472" y="2504825"/>
              <a:ext cx="179387" cy="165100"/>
            </a:xfrm>
            <a:prstGeom prst="star5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18" name="星 5 117"/>
            <p:cNvSpPr/>
            <p:nvPr/>
          </p:nvSpPr>
          <p:spPr bwMode="auto">
            <a:xfrm>
              <a:off x="2097832" y="2284162"/>
              <a:ext cx="120650" cy="109538"/>
            </a:xfrm>
            <a:prstGeom prst="star5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19" name="テキスト ボックス 118"/>
            <p:cNvSpPr txBox="1">
              <a:spLocks noChangeArrowheads="1"/>
            </p:cNvSpPr>
            <p:nvPr/>
          </p:nvSpPr>
          <p:spPr bwMode="auto">
            <a:xfrm>
              <a:off x="1760923" y="2622559"/>
              <a:ext cx="137805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dirty="0" smtClean="0">
                  <a:solidFill>
                    <a:srgbClr val="FFFFFF"/>
                  </a:solidFill>
                </a:rPr>
                <a:t>Mini-halo</a:t>
              </a:r>
              <a:br>
                <a:rPr lang="en-US" altLang="ja-JP" dirty="0" smtClean="0">
                  <a:solidFill>
                    <a:srgbClr val="FFFFFF"/>
                  </a:solidFill>
                </a:rPr>
              </a:br>
              <a:r>
                <a:rPr lang="en-US" altLang="ja-JP" dirty="0" smtClean="0">
                  <a:solidFill>
                    <a:srgbClr val="FFFFFF"/>
                  </a:solidFill>
                </a:rPr>
                <a:t>~10</a:t>
              </a:r>
              <a:r>
                <a:rPr lang="en-US" altLang="ja-JP" baseline="30000" dirty="0" smtClean="0">
                  <a:solidFill>
                    <a:srgbClr val="FFFFFF"/>
                  </a:solidFill>
                </a:rPr>
                <a:t>6</a:t>
              </a:r>
              <a:r>
                <a:rPr lang="en-US" altLang="ja-JP" dirty="0" smtClean="0">
                  <a:solidFill>
                    <a:srgbClr val="FFFFFF"/>
                  </a:solidFill>
                </a:rPr>
                <a:t>M</a:t>
              </a:r>
              <a:r>
                <a:rPr lang="en-US" altLang="ja-JP" baseline="-25000" dirty="0" smtClean="0">
                  <a:solidFill>
                    <a:srgbClr val="FFFFFF"/>
                  </a:solidFill>
                </a:rPr>
                <a:t>☉</a:t>
              </a:r>
              <a:endParaRPr lang="en-US" altLang="ja-JP" dirty="0">
                <a:solidFill>
                  <a:srgbClr val="FFFFFF"/>
                </a:solidFill>
              </a:endParaRPr>
            </a:p>
          </p:txBody>
        </p:sp>
        <p:sp>
          <p:nvSpPr>
            <p:cNvPr id="120" name="円/楕円 19"/>
            <p:cNvSpPr>
              <a:spLocks noChangeArrowheads="1"/>
            </p:cNvSpPr>
            <p:nvPr/>
          </p:nvSpPr>
          <p:spPr bwMode="auto">
            <a:xfrm>
              <a:off x="2987824" y="1412776"/>
              <a:ext cx="1080120" cy="792088"/>
            </a:xfrm>
            <a:prstGeom prst="ellipse">
              <a:avLst/>
            </a:prstGeom>
            <a:solidFill>
              <a:srgbClr val="FFFFFF">
                <a:alpha val="3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121" name="太陽 22"/>
            <p:cNvSpPr>
              <a:spLocks noChangeArrowheads="1"/>
            </p:cNvSpPr>
            <p:nvPr/>
          </p:nvSpPr>
          <p:spPr bwMode="auto">
            <a:xfrm>
              <a:off x="5143504" y="1496754"/>
              <a:ext cx="599153" cy="496157"/>
            </a:xfrm>
            <a:prstGeom prst="sun">
              <a:avLst>
                <a:gd name="adj" fmla="val 39792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ja-JP" altLang="ja-JP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7237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4450</TotalTime>
  <Words>826</Words>
  <Application>Microsoft Macintosh PowerPoint</Application>
  <PresentationFormat>画面に合わせる (4:3)</PresentationFormat>
  <Paragraphs>217</Paragraphs>
  <Slides>22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4" baseType="lpstr">
      <vt:lpstr>Office ​​テーマ</vt:lpstr>
      <vt:lpstr>数式</vt:lpstr>
      <vt:lpstr>Origin of CEMP stars</vt:lpstr>
      <vt:lpstr>CEMP star</vt:lpstr>
      <vt:lpstr>Subclasses of CEMP (I)</vt:lpstr>
      <vt:lpstr>Subclasses of CEMP (II)</vt:lpstr>
      <vt:lpstr>Origin of CEMP-no stars </vt:lpstr>
      <vt:lpstr>Faint supernova</vt:lpstr>
      <vt:lpstr>PowerPoint プレゼンテーション</vt:lpstr>
      <vt:lpstr>Chemical evolution model</vt:lpstr>
      <vt:lpstr>Chemical evolution model</vt:lpstr>
      <vt:lpstr>Metal mixing</vt:lpstr>
      <vt:lpstr>Faint supernova</vt:lpstr>
      <vt:lpstr>Result </vt:lpstr>
      <vt:lpstr>PowerPoint プレゼンテーション</vt:lpstr>
      <vt:lpstr>Pop III IMF</vt:lpstr>
      <vt:lpstr>Metallicity distribution function</vt:lpstr>
      <vt:lpstr>Zcr</vt:lpstr>
      <vt:lpstr>PowerPoint プレゼンテーション</vt:lpstr>
      <vt:lpstr>Heger &amp; Woosley (2010)</vt:lpstr>
      <vt:lpstr>Binary scenario</vt:lpstr>
      <vt:lpstr>Result (binary scenario)</vt:lpstr>
      <vt:lpstr>“Missing UMP-s (HMP-s) problem”</vt:lpstr>
      <vt:lpstr>Summary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CEMP star の起源</dc:title>
  <dc:creator>komiya</dc:creator>
  <cp:lastModifiedBy>小宮 悠</cp:lastModifiedBy>
  <cp:revision>105</cp:revision>
  <dcterms:created xsi:type="dcterms:W3CDTF">2018-01-09T02:39:52Z</dcterms:created>
  <dcterms:modified xsi:type="dcterms:W3CDTF">2018-02-12T00:27:54Z</dcterms:modified>
</cp:coreProperties>
</file>